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55"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1646500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5C40A09-4656-BF3B-047A-EC1FF45E4F66}"/>
              </a:ext>
            </a:extLst>
          </p:cNvPr>
          <p:cNvSpPr>
            <a:spLocks noGrp="1"/>
          </p:cNvSpPr>
          <p:nvPr>
            <p:ph type="pic" sz="quarter" idx="10"/>
          </p:nvPr>
        </p:nvSpPr>
        <p:spPr>
          <a:xfrm>
            <a:off x="483609" y="548593"/>
            <a:ext cx="2726517" cy="2894998"/>
          </a:xfrm>
          <a:custGeom>
            <a:avLst/>
            <a:gdLst>
              <a:gd name="connsiteX0" fmla="*/ 454429 w 2726517"/>
              <a:gd name="connsiteY0" fmla="*/ 0 h 2894998"/>
              <a:gd name="connsiteX1" fmla="*/ 2726517 w 2726517"/>
              <a:gd name="connsiteY1" fmla="*/ 0 h 2894998"/>
              <a:gd name="connsiteX2" fmla="*/ 2726517 w 2726517"/>
              <a:gd name="connsiteY2" fmla="*/ 2894998 h 2894998"/>
              <a:gd name="connsiteX3" fmla="*/ 0 w 2726517"/>
              <a:gd name="connsiteY3" fmla="*/ 2894998 h 2894998"/>
              <a:gd name="connsiteX4" fmla="*/ 0 w 2726517"/>
              <a:gd name="connsiteY4" fmla="*/ 454429 h 2894998"/>
              <a:gd name="connsiteX5" fmla="*/ 454429 w 2726517"/>
              <a:gd name="connsiteY5" fmla="*/ 0 h 2894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6517" h="2894998">
                <a:moveTo>
                  <a:pt x="454429" y="0"/>
                </a:moveTo>
                <a:lnTo>
                  <a:pt x="2726517" y="0"/>
                </a:lnTo>
                <a:lnTo>
                  <a:pt x="2726517" y="2894998"/>
                </a:lnTo>
                <a:lnTo>
                  <a:pt x="0" y="2894998"/>
                </a:lnTo>
                <a:lnTo>
                  <a:pt x="0" y="454429"/>
                </a:lnTo>
                <a:cubicBezTo>
                  <a:pt x="0" y="203455"/>
                  <a:pt x="203455" y="0"/>
                  <a:pt x="454429" y="0"/>
                </a:cubicBez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350">
            <a:extLst>
              <a:ext uri="{FF2B5EF4-FFF2-40B4-BE49-F238E27FC236}">
                <a16:creationId xmlns:a16="http://schemas.microsoft.com/office/drawing/2014/main" id="{4C39606E-B7DB-0C6E-9D9C-713D0F3DB1BF}"/>
              </a:ext>
            </a:extLst>
          </p:cNvPr>
          <p:cNvSpPr txBox="1"/>
          <p:nvPr/>
        </p:nvSpPr>
        <p:spPr>
          <a:xfrm>
            <a:off x="3647876" y="548593"/>
            <a:ext cx="2726517" cy="1015663"/>
          </a:xfrm>
          <a:prstGeom prst="rect">
            <a:avLst/>
          </a:prstGeom>
          <a:noFill/>
        </p:spPr>
        <p:txBody>
          <a:bodyPr wrap="square" rtlCol="0">
            <a:spAutoFit/>
          </a:bodyPr>
          <a:lstStyle/>
          <a:p>
            <a:pPr>
              <a:lnSpc>
                <a:spcPts val="3640"/>
              </a:lnSpc>
            </a:pPr>
            <a:r>
              <a:rPr lang="en-US" sz="3200" dirty="0">
                <a:solidFill>
                  <a:schemeClr val="tx2"/>
                </a:solidFill>
                <a:latin typeface="Rubik Medium" pitchFamily="2" charset="-79"/>
                <a:ea typeface="Lato Heavy" charset="0"/>
                <a:cs typeface="Rubik Medium" pitchFamily="2" charset="-79"/>
              </a:rPr>
              <a:t>Michelle</a:t>
            </a:r>
          </a:p>
          <a:p>
            <a:pPr>
              <a:lnSpc>
                <a:spcPts val="3640"/>
              </a:lnSpc>
            </a:pPr>
            <a:r>
              <a:rPr lang="en-US" sz="3200" dirty="0">
                <a:solidFill>
                  <a:schemeClr val="tx2"/>
                </a:solidFill>
                <a:latin typeface="Rubik Medium" pitchFamily="2" charset="-79"/>
                <a:ea typeface="Lato Heavy" charset="0"/>
                <a:cs typeface="Rubik Medium" pitchFamily="2" charset="-79"/>
              </a:rPr>
              <a:t>Moore</a:t>
            </a:r>
          </a:p>
        </p:txBody>
      </p:sp>
      <p:sp>
        <p:nvSpPr>
          <p:cNvPr id="7" name="TextBox 6">
            <a:extLst>
              <a:ext uri="{FF2B5EF4-FFF2-40B4-BE49-F238E27FC236}">
                <a16:creationId xmlns:a16="http://schemas.microsoft.com/office/drawing/2014/main" id="{0EE5526C-A543-99F4-3688-F3BD9A092204}"/>
              </a:ext>
            </a:extLst>
          </p:cNvPr>
          <p:cNvSpPr txBox="1"/>
          <p:nvPr/>
        </p:nvSpPr>
        <p:spPr>
          <a:xfrm>
            <a:off x="3647876" y="2712750"/>
            <a:ext cx="2726517" cy="73084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professionals must acquire general marketing and customer service skills. </a:t>
            </a:r>
          </a:p>
        </p:txBody>
      </p:sp>
      <p:sp>
        <p:nvSpPr>
          <p:cNvPr id="8" name="TextBox 7">
            <a:extLst>
              <a:ext uri="{FF2B5EF4-FFF2-40B4-BE49-F238E27FC236}">
                <a16:creationId xmlns:a16="http://schemas.microsoft.com/office/drawing/2014/main" id="{2AFB2154-E028-F8FC-19AD-CFC4F7C72F5D}"/>
              </a:ext>
            </a:extLst>
          </p:cNvPr>
          <p:cNvSpPr txBox="1"/>
          <p:nvPr/>
        </p:nvSpPr>
        <p:spPr>
          <a:xfrm>
            <a:off x="3647876" y="1564256"/>
            <a:ext cx="2726517" cy="294824"/>
          </a:xfrm>
          <a:prstGeom prst="rect">
            <a:avLst/>
          </a:prstGeom>
          <a:noFill/>
        </p:spPr>
        <p:txBody>
          <a:bodyPr wrap="square" rtlCol="0">
            <a:spAutoFit/>
          </a:bodyPr>
          <a:lstStyle/>
          <a:p>
            <a:pPr>
              <a:lnSpc>
                <a:spcPts val="1740"/>
              </a:lnSpc>
            </a:pPr>
            <a:r>
              <a:rPr lang="en-US" sz="1200" i="1" dirty="0">
                <a:solidFill>
                  <a:schemeClr val="accent1"/>
                </a:solidFill>
                <a:latin typeface="Rubik" pitchFamily="2" charset="-79"/>
                <a:ea typeface="Lato Light" panose="020F0502020204030203" pitchFamily="34" charset="0"/>
                <a:cs typeface="Rubik" pitchFamily="2" charset="-79"/>
              </a:rPr>
              <a:t>Marketing CEO</a:t>
            </a:r>
          </a:p>
        </p:txBody>
      </p:sp>
      <p:cxnSp>
        <p:nvCxnSpPr>
          <p:cNvPr id="11" name="Straight Connector 10">
            <a:extLst>
              <a:ext uri="{FF2B5EF4-FFF2-40B4-BE49-F238E27FC236}">
                <a16:creationId xmlns:a16="http://schemas.microsoft.com/office/drawing/2014/main" id="{22FF643E-FFF4-71A1-CDF6-0472FD5E3F2C}"/>
              </a:ext>
            </a:extLst>
          </p:cNvPr>
          <p:cNvCxnSpPr>
            <a:cxnSpLocks/>
          </p:cNvCxnSpPr>
          <p:nvPr/>
        </p:nvCxnSpPr>
        <p:spPr>
          <a:xfrm>
            <a:off x="3701143" y="2284720"/>
            <a:ext cx="267324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AEF6441-1EB9-C209-487A-8A4B12FB0C95}"/>
              </a:ext>
            </a:extLst>
          </p:cNvPr>
          <p:cNvSpPr txBox="1"/>
          <p:nvPr/>
        </p:nvSpPr>
        <p:spPr>
          <a:xfrm>
            <a:off x="483609" y="4392052"/>
            <a:ext cx="2726517" cy="1384866"/>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a:t>
            </a:r>
          </a:p>
        </p:txBody>
      </p:sp>
      <p:sp>
        <p:nvSpPr>
          <p:cNvPr id="16" name="TextBox 15">
            <a:extLst>
              <a:ext uri="{FF2B5EF4-FFF2-40B4-BE49-F238E27FC236}">
                <a16:creationId xmlns:a16="http://schemas.microsoft.com/office/drawing/2014/main" id="{B319BC89-6EE6-61E6-9CC9-7B51D6A0CCA4}"/>
              </a:ext>
            </a:extLst>
          </p:cNvPr>
          <p:cNvSpPr txBox="1"/>
          <p:nvPr/>
        </p:nvSpPr>
        <p:spPr>
          <a:xfrm>
            <a:off x="483609" y="4097228"/>
            <a:ext cx="2726517"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2017-2019</a:t>
            </a:r>
          </a:p>
        </p:txBody>
      </p:sp>
      <p:sp>
        <p:nvSpPr>
          <p:cNvPr id="17" name="TextBox 16">
            <a:extLst>
              <a:ext uri="{FF2B5EF4-FFF2-40B4-BE49-F238E27FC236}">
                <a16:creationId xmlns:a16="http://schemas.microsoft.com/office/drawing/2014/main" id="{7B7BBE5E-877F-1506-B9D7-4021AEAAC94C}"/>
              </a:ext>
            </a:extLst>
          </p:cNvPr>
          <p:cNvSpPr txBox="1"/>
          <p:nvPr/>
        </p:nvSpPr>
        <p:spPr>
          <a:xfrm>
            <a:off x="483609" y="6291300"/>
            <a:ext cx="2726517" cy="1602875"/>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From articles to infographics to eBooks and even videos, you should showcase your expertise, differentiation and brand values to attract potential customers and help those who are already considering you to make that purchase decision. </a:t>
            </a:r>
          </a:p>
        </p:txBody>
      </p:sp>
      <p:sp>
        <p:nvSpPr>
          <p:cNvPr id="18" name="TextBox 17">
            <a:extLst>
              <a:ext uri="{FF2B5EF4-FFF2-40B4-BE49-F238E27FC236}">
                <a16:creationId xmlns:a16="http://schemas.microsoft.com/office/drawing/2014/main" id="{C84ABF50-0A14-AF92-5A4C-1815BFF48329}"/>
              </a:ext>
            </a:extLst>
          </p:cNvPr>
          <p:cNvSpPr txBox="1"/>
          <p:nvPr/>
        </p:nvSpPr>
        <p:spPr>
          <a:xfrm>
            <a:off x="483609" y="5996476"/>
            <a:ext cx="2726517"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2019-2020</a:t>
            </a:r>
          </a:p>
        </p:txBody>
      </p:sp>
      <p:sp>
        <p:nvSpPr>
          <p:cNvPr id="19" name="TextBox 18">
            <a:extLst>
              <a:ext uri="{FF2B5EF4-FFF2-40B4-BE49-F238E27FC236}">
                <a16:creationId xmlns:a16="http://schemas.microsoft.com/office/drawing/2014/main" id="{7AFAF382-C275-9D5A-41EA-42144CADE69A}"/>
              </a:ext>
            </a:extLst>
          </p:cNvPr>
          <p:cNvSpPr txBox="1"/>
          <p:nvPr/>
        </p:nvSpPr>
        <p:spPr>
          <a:xfrm>
            <a:off x="483609" y="8408558"/>
            <a:ext cx="2726517" cy="948849"/>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It can also help increase your close ratio by building your brand, answering customer questions and providing reasons why prospects.</a:t>
            </a:r>
          </a:p>
        </p:txBody>
      </p:sp>
      <p:sp>
        <p:nvSpPr>
          <p:cNvPr id="20" name="TextBox 19">
            <a:extLst>
              <a:ext uri="{FF2B5EF4-FFF2-40B4-BE49-F238E27FC236}">
                <a16:creationId xmlns:a16="http://schemas.microsoft.com/office/drawing/2014/main" id="{6FFC030D-60A4-DDD0-4EC0-512619D407C7}"/>
              </a:ext>
            </a:extLst>
          </p:cNvPr>
          <p:cNvSpPr txBox="1"/>
          <p:nvPr/>
        </p:nvSpPr>
        <p:spPr>
          <a:xfrm>
            <a:off x="483609" y="8113734"/>
            <a:ext cx="2726517"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2021-Now</a:t>
            </a:r>
          </a:p>
        </p:txBody>
      </p:sp>
      <p:sp>
        <p:nvSpPr>
          <p:cNvPr id="21" name="CuadroTexto 350">
            <a:extLst>
              <a:ext uri="{FF2B5EF4-FFF2-40B4-BE49-F238E27FC236}">
                <a16:creationId xmlns:a16="http://schemas.microsoft.com/office/drawing/2014/main" id="{7B12D9E0-995D-96EA-D83C-F95BAC45E718}"/>
              </a:ext>
            </a:extLst>
          </p:cNvPr>
          <p:cNvSpPr txBox="1"/>
          <p:nvPr/>
        </p:nvSpPr>
        <p:spPr>
          <a:xfrm>
            <a:off x="483609" y="3803664"/>
            <a:ext cx="2726518"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Work Experience</a:t>
            </a:r>
          </a:p>
        </p:txBody>
      </p:sp>
      <p:sp>
        <p:nvSpPr>
          <p:cNvPr id="22" name="Round Single Corner Rectangle 21">
            <a:extLst>
              <a:ext uri="{FF2B5EF4-FFF2-40B4-BE49-F238E27FC236}">
                <a16:creationId xmlns:a16="http://schemas.microsoft.com/office/drawing/2014/main" id="{36F9C2BA-426E-B196-9137-0039A4355CBA}"/>
              </a:ext>
            </a:extLst>
          </p:cNvPr>
          <p:cNvSpPr/>
          <p:nvPr/>
        </p:nvSpPr>
        <p:spPr>
          <a:xfrm rot="10800000" flipH="1">
            <a:off x="3647874" y="3803663"/>
            <a:ext cx="2726517" cy="5553743"/>
          </a:xfrm>
          <a:prstGeom prst="round1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E7A362AE-9A10-76FE-C870-5D1C70B59B8A}"/>
              </a:ext>
            </a:extLst>
          </p:cNvPr>
          <p:cNvGrpSpPr/>
          <p:nvPr/>
        </p:nvGrpSpPr>
        <p:grpSpPr>
          <a:xfrm>
            <a:off x="3912201" y="4044352"/>
            <a:ext cx="2462190" cy="5004807"/>
            <a:chOff x="566034" y="4265123"/>
            <a:chExt cx="2462190" cy="5004807"/>
          </a:xfrm>
        </p:grpSpPr>
        <p:sp>
          <p:nvSpPr>
            <p:cNvPr id="23" name="TextBox 22">
              <a:extLst>
                <a:ext uri="{FF2B5EF4-FFF2-40B4-BE49-F238E27FC236}">
                  <a16:creationId xmlns:a16="http://schemas.microsoft.com/office/drawing/2014/main" id="{CAB463E7-BACD-A3DF-43C7-DF31D3D675E2}"/>
                </a:ext>
              </a:extLst>
            </p:cNvPr>
            <p:cNvSpPr txBox="1"/>
            <p:nvPr/>
          </p:nvSpPr>
          <p:spPr>
            <a:xfrm>
              <a:off x="566034" y="4898502"/>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Business Marketing, (2012-2016)</a:t>
              </a:r>
            </a:p>
          </p:txBody>
        </p:sp>
        <p:sp>
          <p:nvSpPr>
            <p:cNvPr id="24" name="TextBox 23">
              <a:extLst>
                <a:ext uri="{FF2B5EF4-FFF2-40B4-BE49-F238E27FC236}">
                  <a16:creationId xmlns:a16="http://schemas.microsoft.com/office/drawing/2014/main" id="{E0CA1BEE-4254-ACE9-A694-141FE21154DA}"/>
                </a:ext>
              </a:extLst>
            </p:cNvPr>
            <p:cNvSpPr txBox="1"/>
            <p:nvPr/>
          </p:nvSpPr>
          <p:spPr>
            <a:xfrm>
              <a:off x="566034" y="4603678"/>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Medium" pitchFamily="2" charset="-79"/>
                  <a:ea typeface="Lato Light" panose="020F0502020204030203" pitchFamily="34" charset="0"/>
                  <a:cs typeface="Rubik Medium" pitchFamily="2" charset="-79"/>
                </a:rPr>
                <a:t>Texas University</a:t>
              </a:r>
            </a:p>
          </p:txBody>
        </p:sp>
        <p:sp>
          <p:nvSpPr>
            <p:cNvPr id="25" name="TextBox 24">
              <a:extLst>
                <a:ext uri="{FF2B5EF4-FFF2-40B4-BE49-F238E27FC236}">
                  <a16:creationId xmlns:a16="http://schemas.microsoft.com/office/drawing/2014/main" id="{35B2E83B-AF75-B768-69CD-00F968281185}"/>
                </a:ext>
              </a:extLst>
            </p:cNvPr>
            <p:cNvSpPr txBox="1"/>
            <p:nvPr/>
          </p:nvSpPr>
          <p:spPr>
            <a:xfrm>
              <a:off x="566034" y="5548245"/>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Marketing, (2017-2018)</a:t>
              </a:r>
            </a:p>
          </p:txBody>
        </p:sp>
        <p:sp>
          <p:nvSpPr>
            <p:cNvPr id="26" name="TextBox 25">
              <a:extLst>
                <a:ext uri="{FF2B5EF4-FFF2-40B4-BE49-F238E27FC236}">
                  <a16:creationId xmlns:a16="http://schemas.microsoft.com/office/drawing/2014/main" id="{96F70C4A-75BC-6C87-DDC2-DDDD447A780E}"/>
                </a:ext>
              </a:extLst>
            </p:cNvPr>
            <p:cNvSpPr txBox="1"/>
            <p:nvPr/>
          </p:nvSpPr>
          <p:spPr>
            <a:xfrm>
              <a:off x="566034" y="5253421"/>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Medium" pitchFamily="2" charset="-79"/>
                  <a:ea typeface="Lato Light" panose="020F0502020204030203" pitchFamily="34" charset="0"/>
                  <a:cs typeface="Rubik Medium" pitchFamily="2" charset="-79"/>
                </a:rPr>
                <a:t>Canada Master University</a:t>
              </a:r>
            </a:p>
          </p:txBody>
        </p:sp>
        <p:sp>
          <p:nvSpPr>
            <p:cNvPr id="27" name="CuadroTexto 350">
              <a:extLst>
                <a:ext uri="{FF2B5EF4-FFF2-40B4-BE49-F238E27FC236}">
                  <a16:creationId xmlns:a16="http://schemas.microsoft.com/office/drawing/2014/main" id="{497988EC-0515-91C9-E40A-2C03B4064AC9}"/>
                </a:ext>
              </a:extLst>
            </p:cNvPr>
            <p:cNvSpPr txBox="1"/>
            <p:nvPr/>
          </p:nvSpPr>
          <p:spPr>
            <a:xfrm>
              <a:off x="566034" y="4265123"/>
              <a:ext cx="2462190" cy="338554"/>
            </a:xfrm>
            <a:prstGeom prst="rect">
              <a:avLst/>
            </a:prstGeom>
            <a:noFill/>
          </p:spPr>
          <p:txBody>
            <a:bodyPr wrap="square" rtlCol="0">
              <a:spAutoFit/>
            </a:bodyPr>
            <a:lstStyle/>
            <a:p>
              <a:r>
                <a:rPr lang="en-US" sz="1600" dirty="0">
                  <a:solidFill>
                    <a:schemeClr val="bg2"/>
                  </a:solidFill>
                  <a:latin typeface="Rubik Medium" pitchFamily="2" charset="-79"/>
                  <a:ea typeface="Lato Heavy" charset="0"/>
                  <a:cs typeface="Rubik Medium" pitchFamily="2" charset="-79"/>
                </a:rPr>
                <a:t>Education</a:t>
              </a:r>
            </a:p>
          </p:txBody>
        </p:sp>
        <p:sp>
          <p:nvSpPr>
            <p:cNvPr id="28" name="CuadroTexto 350">
              <a:extLst>
                <a:ext uri="{FF2B5EF4-FFF2-40B4-BE49-F238E27FC236}">
                  <a16:creationId xmlns:a16="http://schemas.microsoft.com/office/drawing/2014/main" id="{75E9DD26-5D36-1CA9-4E2A-7170EA5F2A9E}"/>
                </a:ext>
              </a:extLst>
            </p:cNvPr>
            <p:cNvSpPr txBox="1"/>
            <p:nvPr/>
          </p:nvSpPr>
          <p:spPr>
            <a:xfrm>
              <a:off x="566034" y="6111123"/>
              <a:ext cx="2462190" cy="338554"/>
            </a:xfrm>
            <a:prstGeom prst="rect">
              <a:avLst/>
            </a:prstGeom>
            <a:noFill/>
          </p:spPr>
          <p:txBody>
            <a:bodyPr wrap="square" rtlCol="0">
              <a:spAutoFit/>
            </a:bodyPr>
            <a:lstStyle/>
            <a:p>
              <a:r>
                <a:rPr lang="en-US" sz="1600" dirty="0">
                  <a:solidFill>
                    <a:schemeClr val="bg2"/>
                  </a:solidFill>
                  <a:latin typeface="Rubik Medium" pitchFamily="2" charset="-79"/>
                  <a:ea typeface="Lato Heavy" charset="0"/>
                  <a:cs typeface="Rubik Medium" pitchFamily="2" charset="-79"/>
                </a:rPr>
                <a:t>Skills</a:t>
              </a:r>
            </a:p>
          </p:txBody>
        </p:sp>
        <p:sp>
          <p:nvSpPr>
            <p:cNvPr id="29" name="TextBox 28">
              <a:extLst>
                <a:ext uri="{FF2B5EF4-FFF2-40B4-BE49-F238E27FC236}">
                  <a16:creationId xmlns:a16="http://schemas.microsoft.com/office/drawing/2014/main" id="{E40DC13A-9B0D-F8AB-5606-A54663A9B32A}"/>
                </a:ext>
              </a:extLst>
            </p:cNvPr>
            <p:cNvSpPr txBox="1"/>
            <p:nvPr/>
          </p:nvSpPr>
          <p:spPr>
            <a:xfrm>
              <a:off x="566034" y="6503011"/>
              <a:ext cx="2462188" cy="1166858"/>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 Microsoft PowerPoint</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2. Microsoft Word</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3. Microsoft Excel</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4. Adobe Photoshop</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5. Adobe Illustrator</a:t>
              </a:r>
            </a:p>
          </p:txBody>
        </p:sp>
        <p:sp>
          <p:nvSpPr>
            <p:cNvPr id="30" name="TextBox 29">
              <a:extLst>
                <a:ext uri="{FF2B5EF4-FFF2-40B4-BE49-F238E27FC236}">
                  <a16:creationId xmlns:a16="http://schemas.microsoft.com/office/drawing/2014/main" id="{97D0F617-1644-50F5-41B1-0BC98D6C63DE}"/>
                </a:ext>
              </a:extLst>
            </p:cNvPr>
            <p:cNvSpPr txBox="1"/>
            <p:nvPr/>
          </p:nvSpPr>
          <p:spPr>
            <a:xfrm>
              <a:off x="566034" y="8321081"/>
              <a:ext cx="2462188" cy="948849"/>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Matt Smith, (123) 456 7890</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Company Name</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Rachel Clark, (123) 456 7890</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Company Name</a:t>
              </a:r>
            </a:p>
          </p:txBody>
        </p:sp>
        <p:sp>
          <p:nvSpPr>
            <p:cNvPr id="31" name="CuadroTexto 350">
              <a:extLst>
                <a:ext uri="{FF2B5EF4-FFF2-40B4-BE49-F238E27FC236}">
                  <a16:creationId xmlns:a16="http://schemas.microsoft.com/office/drawing/2014/main" id="{09E5AE06-ABC0-2A77-E864-3A38F1700B5F}"/>
                </a:ext>
              </a:extLst>
            </p:cNvPr>
            <p:cNvSpPr txBox="1"/>
            <p:nvPr/>
          </p:nvSpPr>
          <p:spPr>
            <a:xfrm>
              <a:off x="566034" y="7937924"/>
              <a:ext cx="2462190" cy="338554"/>
            </a:xfrm>
            <a:prstGeom prst="rect">
              <a:avLst/>
            </a:prstGeom>
            <a:noFill/>
          </p:spPr>
          <p:txBody>
            <a:bodyPr wrap="square" rtlCol="0">
              <a:spAutoFit/>
            </a:bodyPr>
            <a:lstStyle/>
            <a:p>
              <a:r>
                <a:rPr lang="en-US" sz="1600" dirty="0">
                  <a:solidFill>
                    <a:schemeClr val="bg2"/>
                  </a:solidFill>
                  <a:latin typeface="Rubik Medium" pitchFamily="2" charset="-79"/>
                  <a:ea typeface="Lato Heavy" charset="0"/>
                  <a:cs typeface="Rubik Medium" pitchFamily="2" charset="-79"/>
                </a:rPr>
                <a:t>References</a:t>
              </a:r>
            </a:p>
          </p:txBody>
        </p:sp>
      </p:grpSp>
      <p:pic>
        <p:nvPicPr>
          <p:cNvPr id="9" name="Marcador de posición de imagen 8">
            <a:extLst>
              <a:ext uri="{FF2B5EF4-FFF2-40B4-BE49-F238E27FC236}">
                <a16:creationId xmlns:a16="http://schemas.microsoft.com/office/drawing/2014/main" id="{9EE7F994-31FA-7A81-FC68-FC8A4D1D276D}"/>
              </a:ext>
            </a:extLst>
          </p:cNvPr>
          <p:cNvPicPr>
            <a:picLocks noGrp="1" noChangeAspect="1"/>
          </p:cNvPicPr>
          <p:nvPr>
            <p:ph type="pic" sz="quarter" idx="10"/>
          </p:nvPr>
        </p:nvPicPr>
        <p:blipFill>
          <a:blip r:embed="rId3"/>
          <a:srcRect t="173" b="173"/>
          <a:stretch>
            <a:fillRect/>
          </a:stretch>
        </p:blipFill>
        <p:spPr/>
      </p:pic>
    </p:spTree>
    <p:extLst>
      <p:ext uri="{BB962C8B-B14F-4D97-AF65-F5344CB8AC3E}">
        <p14:creationId xmlns:p14="http://schemas.microsoft.com/office/powerpoint/2010/main" val="398418324"/>
      </p:ext>
    </p:extLst>
  </p:cSld>
  <p:clrMapOvr>
    <a:masterClrMapping/>
  </p:clrMapOvr>
</p:sld>
</file>

<file path=ppt/theme/theme1.xml><?xml version="1.0" encoding="utf-8"?>
<a:theme xmlns:a="http://schemas.openxmlformats.org/drawingml/2006/main" name="Office Theme">
  <a:themeElements>
    <a:clrScheme name="Custom 444">
      <a:dk1>
        <a:srgbClr val="7B7C7F"/>
      </a:dk1>
      <a:lt1>
        <a:srgbClr val="FFFFFF"/>
      </a:lt1>
      <a:dk2>
        <a:srgbClr val="001F5E"/>
      </a:dk2>
      <a:lt2>
        <a:srgbClr val="FEFFFE"/>
      </a:lt2>
      <a:accent1>
        <a:srgbClr val="0EA3B1"/>
      </a:accent1>
      <a:accent2>
        <a:srgbClr val="78D363"/>
      </a:accent2>
      <a:accent3>
        <a:srgbClr val="D9463B"/>
      </a:accent3>
      <a:accent4>
        <a:srgbClr val="A54E91"/>
      </a:accent4>
      <a:accent5>
        <a:srgbClr val="726F8C"/>
      </a:accent5>
      <a:accent6>
        <a:srgbClr val="E1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11637</TotalTime>
  <Words>185</Words>
  <Application>Microsoft Macintosh PowerPoint</Application>
  <PresentationFormat>A4 (210 x 297 mm)</PresentationFormat>
  <Paragraphs>28</Paragraphs>
  <Slides>1</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vt:i4>
      </vt:variant>
    </vt:vector>
  </HeadingPairs>
  <TitlesOfParts>
    <vt:vector size="9" baseType="lpstr">
      <vt:lpstr>Arial</vt:lpstr>
      <vt:lpstr>Calibri</vt:lpstr>
      <vt:lpstr>Calibri Light</vt:lpstr>
      <vt:lpstr>Rubik</vt:lpstr>
      <vt:lpstr>Rubik Light</vt:lpstr>
      <vt:lpstr>Rubik Medium</vt:lpstr>
      <vt:lpstr>Rubik SemiBold</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1496</cp:revision>
  <dcterms:created xsi:type="dcterms:W3CDTF">2020-05-04T13:20:50Z</dcterms:created>
  <dcterms:modified xsi:type="dcterms:W3CDTF">2023-02-13T16:37:43Z</dcterms:modified>
</cp:coreProperties>
</file>