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6"/>
  </p:notesMasterIdLst>
  <p:sldIdLst>
    <p:sldId id="337" r:id="rId2"/>
    <p:sldId id="338" r:id="rId3"/>
    <p:sldId id="339" r:id="rId4"/>
    <p:sldId id="341" r:id="rId5"/>
  </p:sldIdLst>
  <p:sldSz cx="6858000" cy="9906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6A5"/>
    <a:srgbClr val="F7A779"/>
    <a:srgbClr val="E3C0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53"/>
    <p:restoredTop sz="95909"/>
  </p:normalViewPr>
  <p:slideViewPr>
    <p:cSldViewPr snapToGrid="0" snapToObjects="1">
      <p:cViewPr varScale="1">
        <p:scale>
          <a:sx n="72" d="100"/>
          <a:sy n="72" d="100"/>
        </p:scale>
        <p:origin x="3648" y="224"/>
      </p:cViewPr>
      <p:guideLst/>
    </p:cSldViewPr>
  </p:slideViewPr>
  <p:notesTextViewPr>
    <p:cViewPr>
      <p:scale>
        <a:sx n="105" d="100"/>
        <a:sy n="105"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19824C1-3D05-2945-8CAD-B16B27066FBC}" type="datetimeFigureOut">
              <a:rPr lang="en-US" smtClean="0"/>
              <a:t>1/2/23</a:t>
            </a:fld>
            <a:endParaRPr lang="en-US"/>
          </a:p>
        </p:txBody>
      </p:sp>
      <p:sp>
        <p:nvSpPr>
          <p:cNvPr id="4" name="Slide Image Placeholder 3"/>
          <p:cNvSpPr>
            <a:spLocks noGrp="1" noRot="1" noChangeAspect="1"/>
          </p:cNvSpPr>
          <p:nvPr>
            <p:ph type="sldImg" idx="2"/>
          </p:nvPr>
        </p:nvSpPr>
        <p:spPr>
          <a:xfrm>
            <a:off x="3770313" y="857250"/>
            <a:ext cx="1603375"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F54F874-8904-1140-9345-65A2416DE114}" type="slidenum">
              <a:rPr lang="en-US" smtClean="0"/>
              <a:t>‹Nº›</a:t>
            </a:fld>
            <a:endParaRPr lang="en-US"/>
          </a:p>
        </p:txBody>
      </p:sp>
    </p:spTree>
    <p:extLst>
      <p:ext uri="{BB962C8B-B14F-4D97-AF65-F5344CB8AC3E}">
        <p14:creationId xmlns:p14="http://schemas.microsoft.com/office/powerpoint/2010/main" val="2020839280"/>
      </p:ext>
    </p:extLst>
  </p:cSld>
  <p:clrMap bg1="lt1" tx1="dk1" bg2="lt2" tx2="dk2" accent1="accent1" accent2="accent2" accent3="accent3" accent4="accent4" accent5="accent5" accent6="accent6" hlink="hlink" folHlink="folHlink"/>
  <p:notesStyle>
    <a:lvl1pPr marL="0" algn="l" defTabSz="914263" rtl="0" eaLnBrk="1" latinLnBrk="0" hangingPunct="1">
      <a:defRPr sz="1200" kern="1200">
        <a:solidFill>
          <a:schemeClr val="tx1"/>
        </a:solidFill>
        <a:latin typeface="+mn-lt"/>
        <a:ea typeface="+mn-ea"/>
        <a:cs typeface="+mn-cs"/>
      </a:defRPr>
    </a:lvl1pPr>
    <a:lvl2pPr marL="457132" algn="l" defTabSz="914263" rtl="0" eaLnBrk="1" latinLnBrk="0" hangingPunct="1">
      <a:defRPr sz="1200" kern="1200">
        <a:solidFill>
          <a:schemeClr val="tx1"/>
        </a:solidFill>
        <a:latin typeface="+mn-lt"/>
        <a:ea typeface="+mn-ea"/>
        <a:cs typeface="+mn-cs"/>
      </a:defRPr>
    </a:lvl2pPr>
    <a:lvl3pPr marL="914263" algn="l" defTabSz="914263" rtl="0" eaLnBrk="1" latinLnBrk="0" hangingPunct="1">
      <a:defRPr sz="1200" kern="1200">
        <a:solidFill>
          <a:schemeClr val="tx1"/>
        </a:solidFill>
        <a:latin typeface="+mn-lt"/>
        <a:ea typeface="+mn-ea"/>
        <a:cs typeface="+mn-cs"/>
      </a:defRPr>
    </a:lvl3pPr>
    <a:lvl4pPr marL="1371394" algn="l" defTabSz="914263" rtl="0" eaLnBrk="1" latinLnBrk="0" hangingPunct="1">
      <a:defRPr sz="1200" kern="1200">
        <a:solidFill>
          <a:schemeClr val="tx1"/>
        </a:solidFill>
        <a:latin typeface="+mn-lt"/>
        <a:ea typeface="+mn-ea"/>
        <a:cs typeface="+mn-cs"/>
      </a:defRPr>
    </a:lvl4pPr>
    <a:lvl5pPr marL="1828526" algn="l" defTabSz="914263" rtl="0" eaLnBrk="1" latinLnBrk="0" hangingPunct="1">
      <a:defRPr sz="1200" kern="1200">
        <a:solidFill>
          <a:schemeClr val="tx1"/>
        </a:solidFill>
        <a:latin typeface="+mn-lt"/>
        <a:ea typeface="+mn-ea"/>
        <a:cs typeface="+mn-cs"/>
      </a:defRPr>
    </a:lvl5pPr>
    <a:lvl6pPr marL="2285657" algn="l" defTabSz="914263" rtl="0" eaLnBrk="1" latinLnBrk="0" hangingPunct="1">
      <a:defRPr sz="1200" kern="1200">
        <a:solidFill>
          <a:schemeClr val="tx1"/>
        </a:solidFill>
        <a:latin typeface="+mn-lt"/>
        <a:ea typeface="+mn-ea"/>
        <a:cs typeface="+mn-cs"/>
      </a:defRPr>
    </a:lvl6pPr>
    <a:lvl7pPr marL="2742788" algn="l" defTabSz="914263" rtl="0" eaLnBrk="1" latinLnBrk="0" hangingPunct="1">
      <a:defRPr sz="1200" kern="1200">
        <a:solidFill>
          <a:schemeClr val="tx1"/>
        </a:solidFill>
        <a:latin typeface="+mn-lt"/>
        <a:ea typeface="+mn-ea"/>
        <a:cs typeface="+mn-cs"/>
      </a:defRPr>
    </a:lvl7pPr>
    <a:lvl8pPr marL="3199920" algn="l" defTabSz="914263" rtl="0" eaLnBrk="1" latinLnBrk="0" hangingPunct="1">
      <a:defRPr sz="1200" kern="1200">
        <a:solidFill>
          <a:schemeClr val="tx1"/>
        </a:solidFill>
        <a:latin typeface="+mn-lt"/>
        <a:ea typeface="+mn-ea"/>
        <a:cs typeface="+mn-cs"/>
      </a:defRPr>
    </a:lvl8pPr>
    <a:lvl9pPr marL="3657051" algn="l" defTabSz="9142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1</a:t>
            </a:fld>
            <a:endParaRPr lang="en-US"/>
          </a:p>
        </p:txBody>
      </p:sp>
    </p:spTree>
    <p:extLst>
      <p:ext uri="{BB962C8B-B14F-4D97-AF65-F5344CB8AC3E}">
        <p14:creationId xmlns:p14="http://schemas.microsoft.com/office/powerpoint/2010/main" val="528722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2</a:t>
            </a:fld>
            <a:endParaRPr lang="en-US"/>
          </a:p>
        </p:txBody>
      </p:sp>
    </p:spTree>
    <p:extLst>
      <p:ext uri="{BB962C8B-B14F-4D97-AF65-F5344CB8AC3E}">
        <p14:creationId xmlns:p14="http://schemas.microsoft.com/office/powerpoint/2010/main" val="4139226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3</a:t>
            </a:fld>
            <a:endParaRPr lang="en-US"/>
          </a:p>
        </p:txBody>
      </p:sp>
    </p:spTree>
    <p:extLst>
      <p:ext uri="{BB962C8B-B14F-4D97-AF65-F5344CB8AC3E}">
        <p14:creationId xmlns:p14="http://schemas.microsoft.com/office/powerpoint/2010/main" val="15602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4</a:t>
            </a:fld>
            <a:endParaRPr lang="en-US"/>
          </a:p>
        </p:txBody>
      </p:sp>
    </p:spTree>
    <p:extLst>
      <p:ext uri="{BB962C8B-B14F-4D97-AF65-F5344CB8AC3E}">
        <p14:creationId xmlns:p14="http://schemas.microsoft.com/office/powerpoint/2010/main" val="1816909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7488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1236EE4-EDC9-4B33-ADB2-4E0C02904FBC}"/>
              </a:ext>
            </a:extLst>
          </p:cNvPr>
          <p:cNvSpPr>
            <a:spLocks noGrp="1"/>
          </p:cNvSpPr>
          <p:nvPr>
            <p:ph type="pic" sz="quarter" idx="10"/>
          </p:nvPr>
        </p:nvSpPr>
        <p:spPr>
          <a:xfrm>
            <a:off x="685799" y="614506"/>
            <a:ext cx="2059994" cy="4505247"/>
          </a:xfrm>
          <a:custGeom>
            <a:avLst/>
            <a:gdLst>
              <a:gd name="connsiteX0" fmla="*/ 1029997 w 2059994"/>
              <a:gd name="connsiteY0" fmla="*/ 0 h 4505247"/>
              <a:gd name="connsiteX1" fmla="*/ 2059994 w 2059994"/>
              <a:gd name="connsiteY1" fmla="*/ 1029997 h 4505247"/>
              <a:gd name="connsiteX2" fmla="*/ 2059993 w 2059994"/>
              <a:gd name="connsiteY2" fmla="*/ 1645613 h 4505247"/>
              <a:gd name="connsiteX3" fmla="*/ 2059993 w 2059994"/>
              <a:gd name="connsiteY3" fmla="*/ 4505247 h 4505247"/>
              <a:gd name="connsiteX4" fmla="*/ 0 w 2059994"/>
              <a:gd name="connsiteY4" fmla="*/ 4505247 h 4505247"/>
              <a:gd name="connsiteX5" fmla="*/ 0 w 2059994"/>
              <a:gd name="connsiteY5" fmla="*/ 2059994 h 4505247"/>
              <a:gd name="connsiteX6" fmla="*/ 0 w 2059994"/>
              <a:gd name="connsiteY6" fmla="*/ 1029997 h 4505247"/>
              <a:gd name="connsiteX7" fmla="*/ 1029997 w 2059994"/>
              <a:gd name="connsiteY7" fmla="*/ 0 h 450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9994" h="4505247">
                <a:moveTo>
                  <a:pt x="1029997" y="0"/>
                </a:moveTo>
                <a:cubicBezTo>
                  <a:pt x="1598849" y="0"/>
                  <a:pt x="2059994" y="461145"/>
                  <a:pt x="2059994" y="1029997"/>
                </a:cubicBezTo>
                <a:lnTo>
                  <a:pt x="2059993" y="1645613"/>
                </a:lnTo>
                <a:lnTo>
                  <a:pt x="2059993" y="4505247"/>
                </a:lnTo>
                <a:lnTo>
                  <a:pt x="0" y="4505247"/>
                </a:lnTo>
                <a:lnTo>
                  <a:pt x="0" y="2059994"/>
                </a:lnTo>
                <a:lnTo>
                  <a:pt x="0" y="1029997"/>
                </a:lnTo>
                <a:cubicBezTo>
                  <a:pt x="0" y="461145"/>
                  <a:pt x="461145" y="0"/>
                  <a:pt x="1029997" y="0"/>
                </a:cubicBez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3960739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D6C28C6-E2AE-1B43-BE6B-3934904A9C5D}" type="datetimeFigureOut">
              <a:rPr lang="en-US" smtClean="0"/>
              <a:t>1/2/23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5AEA49-F56D-844B-96A4-0E7B5754BBC1}" type="slidenum">
              <a:rPr lang="en-US" smtClean="0"/>
              <a:t>‹Nº›</a:t>
            </a:fld>
            <a:endParaRPr lang="en-US" dirty="0"/>
          </a:p>
        </p:txBody>
      </p:sp>
    </p:spTree>
    <p:extLst>
      <p:ext uri="{BB962C8B-B14F-4D97-AF65-F5344CB8AC3E}">
        <p14:creationId xmlns:p14="http://schemas.microsoft.com/office/powerpoint/2010/main" val="3936673773"/>
      </p:ext>
    </p:extLst>
  </p:cSld>
  <p:clrMap bg1="lt1" tx1="dk1" bg2="lt2" tx2="dk2" accent1="accent1" accent2="accent2" accent3="accent3" accent4="accent4" accent5="accent5" accent6="accent6" hlink="hlink" folHlink="folHlink"/>
  <p:sldLayoutIdLst>
    <p:sldLayoutId id="2147483715" r:id="rId1"/>
    <p:sldLayoutId id="2147483716"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Group 84">
            <a:extLst>
              <a:ext uri="{FF2B5EF4-FFF2-40B4-BE49-F238E27FC236}">
                <a16:creationId xmlns:a16="http://schemas.microsoft.com/office/drawing/2014/main" id="{3B196CA6-912D-B9CF-8E35-40C8718C20CB}"/>
              </a:ext>
            </a:extLst>
          </p:cNvPr>
          <p:cNvGrpSpPr/>
          <p:nvPr/>
        </p:nvGrpSpPr>
        <p:grpSpPr>
          <a:xfrm>
            <a:off x="3045081" y="3403343"/>
            <a:ext cx="3165219" cy="427204"/>
            <a:chOff x="3045081" y="5576632"/>
            <a:chExt cx="3165219" cy="427204"/>
          </a:xfrm>
        </p:grpSpPr>
        <p:sp>
          <p:nvSpPr>
            <p:cNvPr id="86" name="Delay 85">
              <a:extLst>
                <a:ext uri="{FF2B5EF4-FFF2-40B4-BE49-F238E27FC236}">
                  <a16:creationId xmlns:a16="http://schemas.microsoft.com/office/drawing/2014/main" id="{E6895D34-5648-6363-24DE-0C557F20FE91}"/>
                </a:ext>
              </a:extLst>
            </p:cNvPr>
            <p:cNvSpPr/>
            <p:nvPr/>
          </p:nvSpPr>
          <p:spPr>
            <a:xfrm>
              <a:off x="5788134" y="5576632"/>
              <a:ext cx="422166" cy="422166"/>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F2492CB3-1755-C909-C7FC-DBBF586B38BD}"/>
                </a:ext>
              </a:extLst>
            </p:cNvPr>
            <p:cNvSpPr/>
            <p:nvPr/>
          </p:nvSpPr>
          <p:spPr>
            <a:xfrm rot="5400000">
              <a:off x="4228541" y="4393177"/>
              <a:ext cx="427199" cy="27941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7572B1F9-4011-BC44-C8B5-F4773E3ADB3C}"/>
              </a:ext>
            </a:extLst>
          </p:cNvPr>
          <p:cNvGrpSpPr/>
          <p:nvPr/>
        </p:nvGrpSpPr>
        <p:grpSpPr>
          <a:xfrm>
            <a:off x="682131" y="5623098"/>
            <a:ext cx="5528169" cy="427203"/>
            <a:chOff x="682131" y="5576632"/>
            <a:chExt cx="5528169" cy="427203"/>
          </a:xfrm>
        </p:grpSpPr>
        <p:sp>
          <p:nvSpPr>
            <p:cNvPr id="82" name="Delay 81">
              <a:extLst>
                <a:ext uri="{FF2B5EF4-FFF2-40B4-BE49-F238E27FC236}">
                  <a16:creationId xmlns:a16="http://schemas.microsoft.com/office/drawing/2014/main" id="{1B686465-A1B2-8785-C1E3-BB746F80F8B6}"/>
                </a:ext>
              </a:extLst>
            </p:cNvPr>
            <p:cNvSpPr/>
            <p:nvPr/>
          </p:nvSpPr>
          <p:spPr>
            <a:xfrm>
              <a:off x="5788134" y="5576632"/>
              <a:ext cx="422166" cy="422166"/>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9068961-5021-5A8F-A507-6222B70A7B45}"/>
                </a:ext>
              </a:extLst>
            </p:cNvPr>
            <p:cNvSpPr/>
            <p:nvPr/>
          </p:nvSpPr>
          <p:spPr>
            <a:xfrm rot="5400000">
              <a:off x="3047067" y="3211700"/>
              <a:ext cx="427199" cy="5157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Text Box 122">
            <a:extLst>
              <a:ext uri="{FF2B5EF4-FFF2-40B4-BE49-F238E27FC236}">
                <a16:creationId xmlns:a16="http://schemas.microsoft.com/office/drawing/2014/main" id="{7AF0BDE4-AC06-5138-9997-72F3D4765459}"/>
              </a:ext>
            </a:extLst>
          </p:cNvPr>
          <p:cNvSpPr txBox="1"/>
          <p:nvPr/>
        </p:nvSpPr>
        <p:spPr>
          <a:xfrm>
            <a:off x="3045082" y="6376762"/>
            <a:ext cx="3165218"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The value proposition should state how a product.</a:t>
            </a:r>
          </a:p>
        </p:txBody>
      </p:sp>
      <p:sp>
        <p:nvSpPr>
          <p:cNvPr id="64" name="Text Box 28">
            <a:extLst>
              <a:ext uri="{FF2B5EF4-FFF2-40B4-BE49-F238E27FC236}">
                <a16:creationId xmlns:a16="http://schemas.microsoft.com/office/drawing/2014/main" id="{93571F09-6AE5-8D3E-37C3-F92C89CDCC21}"/>
              </a:ext>
            </a:extLst>
          </p:cNvPr>
          <p:cNvSpPr txBox="1"/>
          <p:nvPr/>
        </p:nvSpPr>
        <p:spPr>
          <a:xfrm>
            <a:off x="5643276" y="5749586"/>
            <a:ext cx="412242"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02</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65" name="Text Box 28">
            <a:extLst>
              <a:ext uri="{FF2B5EF4-FFF2-40B4-BE49-F238E27FC236}">
                <a16:creationId xmlns:a16="http://schemas.microsoft.com/office/drawing/2014/main" id="{C9439D41-93ED-84B1-DFDE-744C02425260}"/>
              </a:ext>
            </a:extLst>
          </p:cNvPr>
          <p:cNvSpPr txBox="1"/>
          <p:nvPr/>
        </p:nvSpPr>
        <p:spPr>
          <a:xfrm>
            <a:off x="3045082" y="5752649"/>
            <a:ext cx="2147990"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Company Description</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66" name="Text Box 28">
            <a:extLst>
              <a:ext uri="{FF2B5EF4-FFF2-40B4-BE49-F238E27FC236}">
                <a16:creationId xmlns:a16="http://schemas.microsoft.com/office/drawing/2014/main" id="{EF923ED2-2F22-7F0B-6E36-E44C95C321CF}"/>
              </a:ext>
            </a:extLst>
          </p:cNvPr>
          <p:cNvSpPr txBox="1"/>
          <p:nvPr/>
        </p:nvSpPr>
        <p:spPr>
          <a:xfrm>
            <a:off x="897092" y="6378354"/>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Business Name:</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67" name="Text Box 28">
            <a:extLst>
              <a:ext uri="{FF2B5EF4-FFF2-40B4-BE49-F238E27FC236}">
                <a16:creationId xmlns:a16="http://schemas.microsoft.com/office/drawing/2014/main" id="{836ADDDA-6D7C-3305-D6AC-0294955D9FC0}"/>
              </a:ext>
            </a:extLst>
          </p:cNvPr>
          <p:cNvSpPr txBox="1"/>
          <p:nvPr/>
        </p:nvSpPr>
        <p:spPr>
          <a:xfrm>
            <a:off x="897092" y="6722132"/>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Business Idea:</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69" name="Text Box 28">
            <a:extLst>
              <a:ext uri="{FF2B5EF4-FFF2-40B4-BE49-F238E27FC236}">
                <a16:creationId xmlns:a16="http://schemas.microsoft.com/office/drawing/2014/main" id="{05709A03-8A2E-4B68-D954-0F827504F0A0}"/>
              </a:ext>
            </a:extLst>
          </p:cNvPr>
          <p:cNvSpPr txBox="1"/>
          <p:nvPr/>
        </p:nvSpPr>
        <p:spPr>
          <a:xfrm>
            <a:off x="897092" y="753246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Mission Statement:</a:t>
            </a:r>
            <a:endParaRPr lang="en-US" sz="900" dirty="0">
              <a:solidFill>
                <a:srgbClr val="7B7B7F"/>
              </a:solidFill>
              <a:effectLst/>
              <a:latin typeface="Heebo" pitchFamily="2" charset="-79"/>
              <a:ea typeface="Calibri" panose="020F0502020204030204" pitchFamily="34" charset="0"/>
              <a:cs typeface="Heebo" pitchFamily="2" charset="-79"/>
            </a:endParaRPr>
          </a:p>
        </p:txBody>
      </p:sp>
      <p:cxnSp>
        <p:nvCxnSpPr>
          <p:cNvPr id="60" name="Straight Connector 59">
            <a:extLst>
              <a:ext uri="{FF2B5EF4-FFF2-40B4-BE49-F238E27FC236}">
                <a16:creationId xmlns:a16="http://schemas.microsoft.com/office/drawing/2014/main" id="{4859027D-46FF-9A28-7D0E-96F07FA9EE8E}"/>
              </a:ext>
            </a:extLst>
          </p:cNvPr>
          <p:cNvCxnSpPr>
            <a:cxnSpLocks/>
          </p:cNvCxnSpPr>
          <p:nvPr/>
        </p:nvCxnSpPr>
        <p:spPr>
          <a:xfrm>
            <a:off x="897092" y="6619492"/>
            <a:ext cx="5313208"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562A9E2C-809A-9098-FA4D-915316349E4B}"/>
              </a:ext>
            </a:extLst>
          </p:cNvPr>
          <p:cNvCxnSpPr>
            <a:cxnSpLocks/>
          </p:cNvCxnSpPr>
          <p:nvPr/>
        </p:nvCxnSpPr>
        <p:spPr>
          <a:xfrm>
            <a:off x="897092" y="7429822"/>
            <a:ext cx="5313208"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27ABE404-9A42-3E0A-BCE6-F245AF32EB82}"/>
              </a:ext>
            </a:extLst>
          </p:cNvPr>
          <p:cNvCxnSpPr>
            <a:cxnSpLocks/>
          </p:cNvCxnSpPr>
          <p:nvPr/>
        </p:nvCxnSpPr>
        <p:spPr>
          <a:xfrm>
            <a:off x="897092" y="8253523"/>
            <a:ext cx="5313208"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2" name="Text Box 122">
            <a:extLst>
              <a:ext uri="{FF2B5EF4-FFF2-40B4-BE49-F238E27FC236}">
                <a16:creationId xmlns:a16="http://schemas.microsoft.com/office/drawing/2014/main" id="{866C8087-5389-CFCF-E465-3C461C9D40A7}"/>
              </a:ext>
            </a:extLst>
          </p:cNvPr>
          <p:cNvSpPr txBox="1"/>
          <p:nvPr/>
        </p:nvSpPr>
        <p:spPr>
          <a:xfrm>
            <a:off x="3045082" y="6722132"/>
            <a:ext cx="3165218" cy="55758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T</a:t>
            </a:r>
            <a:r>
              <a:rPr lang="en-US" sz="900" dirty="0">
                <a:solidFill>
                  <a:srgbClr val="7B7B7F"/>
                </a:solidFill>
                <a:effectLst/>
                <a:latin typeface="Be Vietnam Pro Light" pitchFamily="2" charset="77"/>
                <a:ea typeface="Times New Roman" panose="02020603050405020304" pitchFamily="18" charset="0"/>
              </a:rPr>
              <a:t>he strategy and the plan may be incorporated into one document, particularly for smaller companies that may only run one or two major.</a:t>
            </a:r>
            <a:endParaRPr lang="en-US" sz="1200" dirty="0">
              <a:effectLst/>
              <a:latin typeface="Times New Roman" panose="02020603050405020304" pitchFamily="18" charset="0"/>
              <a:ea typeface="Times New Roman" panose="02020603050405020304" pitchFamily="18" charset="0"/>
            </a:endParaRPr>
          </a:p>
        </p:txBody>
      </p:sp>
      <p:sp>
        <p:nvSpPr>
          <p:cNvPr id="73" name="Text Box 122">
            <a:extLst>
              <a:ext uri="{FF2B5EF4-FFF2-40B4-BE49-F238E27FC236}">
                <a16:creationId xmlns:a16="http://schemas.microsoft.com/office/drawing/2014/main" id="{8E3BD4B9-7AB3-2476-F38A-26B4DC88F8E4}"/>
              </a:ext>
            </a:extLst>
          </p:cNvPr>
          <p:cNvSpPr txBox="1"/>
          <p:nvPr/>
        </p:nvSpPr>
        <p:spPr>
          <a:xfrm>
            <a:off x="3045082" y="7532461"/>
            <a:ext cx="3165218" cy="55758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T</a:t>
            </a:r>
            <a:r>
              <a:rPr lang="en-US" sz="900" dirty="0">
                <a:solidFill>
                  <a:srgbClr val="7B7B7F"/>
                </a:solidFill>
                <a:effectLst/>
                <a:latin typeface="Be Vietnam Pro Light" pitchFamily="2" charset="77"/>
                <a:ea typeface="Times New Roman" panose="02020603050405020304" pitchFamily="18" charset="0"/>
              </a:rPr>
              <a:t>he strategy and the plan may be incorporated into one document, particularly for smaller companies that may only run one or two major.</a:t>
            </a:r>
            <a:endParaRPr lang="en-US" sz="1200" dirty="0">
              <a:effectLst/>
              <a:latin typeface="Times New Roman" panose="02020603050405020304" pitchFamily="18" charset="0"/>
              <a:ea typeface="Times New Roman" panose="02020603050405020304" pitchFamily="18" charset="0"/>
            </a:endParaRPr>
          </a:p>
        </p:txBody>
      </p:sp>
      <p:sp>
        <p:nvSpPr>
          <p:cNvPr id="77" name="Text Box 28">
            <a:extLst>
              <a:ext uri="{FF2B5EF4-FFF2-40B4-BE49-F238E27FC236}">
                <a16:creationId xmlns:a16="http://schemas.microsoft.com/office/drawing/2014/main" id="{4E589EA0-3B75-25B6-6547-2384D14AD9EB}"/>
              </a:ext>
            </a:extLst>
          </p:cNvPr>
          <p:cNvSpPr txBox="1"/>
          <p:nvPr/>
        </p:nvSpPr>
        <p:spPr>
          <a:xfrm>
            <a:off x="897092" y="835616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Vision Statement:</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78" name="Text Box 122">
            <a:extLst>
              <a:ext uri="{FF2B5EF4-FFF2-40B4-BE49-F238E27FC236}">
                <a16:creationId xmlns:a16="http://schemas.microsoft.com/office/drawing/2014/main" id="{C7D7844D-F0EF-7347-479A-8D6630B28072}"/>
              </a:ext>
            </a:extLst>
          </p:cNvPr>
          <p:cNvSpPr txBox="1"/>
          <p:nvPr/>
        </p:nvSpPr>
        <p:spPr>
          <a:xfrm>
            <a:off x="3045082" y="8356161"/>
            <a:ext cx="3165218" cy="94230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 The strategy and the plan may be incorporated into one document, particularly for smaller companies that may.</a:t>
            </a:r>
            <a:endParaRPr lang="en-US" sz="1200" dirty="0">
              <a:effectLst/>
              <a:latin typeface="Times New Roman" panose="02020603050405020304" pitchFamily="18" charset="0"/>
              <a:ea typeface="Times New Roman" panose="02020603050405020304" pitchFamily="18" charset="0"/>
            </a:endParaRPr>
          </a:p>
        </p:txBody>
      </p:sp>
      <p:sp>
        <p:nvSpPr>
          <p:cNvPr id="45" name="Text Box 122">
            <a:extLst>
              <a:ext uri="{FF2B5EF4-FFF2-40B4-BE49-F238E27FC236}">
                <a16:creationId xmlns:a16="http://schemas.microsoft.com/office/drawing/2014/main" id="{CC654FAB-6EB0-D091-9167-C11217A14C32}"/>
              </a:ext>
            </a:extLst>
          </p:cNvPr>
          <p:cNvSpPr txBox="1"/>
          <p:nvPr/>
        </p:nvSpPr>
        <p:spPr>
          <a:xfrm>
            <a:off x="3045081" y="1082070"/>
            <a:ext cx="1964126" cy="415498"/>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+00 1234 567 890</a:t>
            </a:r>
          </a:p>
          <a:p>
            <a:pPr marL="0" marR="0">
              <a:spcBef>
                <a:spcPts val="0"/>
              </a:spcBef>
            </a:pPr>
            <a:r>
              <a:rPr lang="en-US" sz="900" dirty="0">
                <a:latin typeface="Be Vietnam Pro Light" pitchFamily="2" charset="77"/>
                <a:ea typeface="Times New Roman" panose="02020603050405020304" pitchFamily="18" charset="0"/>
              </a:rPr>
              <a:t>name@</a:t>
            </a:r>
            <a:r>
              <a:rPr lang="en-US" sz="900" dirty="0">
                <a:effectLst/>
                <a:latin typeface="Be Vietnam Pro Light" pitchFamily="2" charset="77"/>
                <a:ea typeface="Times New Roman" panose="02020603050405020304" pitchFamily="18" charset="0"/>
              </a:rPr>
              <a:t>youremail.com</a:t>
            </a:r>
            <a:endParaRPr lang="en-US" sz="900" dirty="0">
              <a:latin typeface="Be Vietnam Pro Light" pitchFamily="2" charset="77"/>
              <a:ea typeface="Times New Roman" panose="02020603050405020304" pitchFamily="18" charset="0"/>
            </a:endParaRPr>
          </a:p>
          <a:p>
            <a:pPr marL="0" marR="0">
              <a:spcBef>
                <a:spcPts val="0"/>
              </a:spcBef>
            </a:pPr>
            <a:r>
              <a:rPr lang="en-US" sz="900" dirty="0">
                <a:latin typeface="Be Vietnam Pro Light" pitchFamily="2" charset="77"/>
                <a:ea typeface="Times New Roman" panose="02020603050405020304" pitchFamily="18" charset="0"/>
              </a:rPr>
              <a:t>www.webname.com</a:t>
            </a:r>
            <a:endParaRPr lang="en-US" sz="900" dirty="0">
              <a:effectLst/>
              <a:latin typeface="Be Vietnam Pro Light" pitchFamily="2" charset="77"/>
              <a:ea typeface="Times New Roman" panose="02020603050405020304" pitchFamily="18" charset="0"/>
            </a:endParaRPr>
          </a:p>
        </p:txBody>
      </p:sp>
      <p:sp>
        <p:nvSpPr>
          <p:cNvPr id="46" name="Text Box 122">
            <a:extLst>
              <a:ext uri="{FF2B5EF4-FFF2-40B4-BE49-F238E27FC236}">
                <a16:creationId xmlns:a16="http://schemas.microsoft.com/office/drawing/2014/main" id="{32EBC7AB-1FAB-9450-864E-3FC9FA8C8062}"/>
              </a:ext>
            </a:extLst>
          </p:cNvPr>
          <p:cNvSpPr txBox="1"/>
          <p:nvPr/>
        </p:nvSpPr>
        <p:spPr>
          <a:xfrm>
            <a:off x="4684498" y="1082070"/>
            <a:ext cx="1964126" cy="2769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1234 Street Name,</a:t>
            </a:r>
          </a:p>
          <a:p>
            <a:pPr marL="0" marR="0">
              <a:spcBef>
                <a:spcPts val="0"/>
              </a:spcBef>
            </a:pPr>
            <a:r>
              <a:rPr lang="en-US" sz="900" dirty="0">
                <a:effectLst/>
                <a:latin typeface="Be Vietnam Pro Light" pitchFamily="2" charset="77"/>
                <a:ea typeface="Times New Roman" panose="02020603050405020304" pitchFamily="18" charset="0"/>
              </a:rPr>
              <a:t>City, Country</a:t>
            </a:r>
          </a:p>
        </p:txBody>
      </p:sp>
      <p:sp>
        <p:nvSpPr>
          <p:cNvPr id="47" name="Text Box 28">
            <a:extLst>
              <a:ext uri="{FF2B5EF4-FFF2-40B4-BE49-F238E27FC236}">
                <a16:creationId xmlns:a16="http://schemas.microsoft.com/office/drawing/2014/main" id="{A1E1F9C4-903B-D362-0372-69ABE2368544}"/>
              </a:ext>
            </a:extLst>
          </p:cNvPr>
          <p:cNvSpPr txBox="1"/>
          <p:nvPr/>
        </p:nvSpPr>
        <p:spPr>
          <a:xfrm>
            <a:off x="3045081" y="609600"/>
            <a:ext cx="1964126"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Date Created: January 10, 2023</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48" name="Text Box 28">
            <a:extLst>
              <a:ext uri="{FF2B5EF4-FFF2-40B4-BE49-F238E27FC236}">
                <a16:creationId xmlns:a16="http://schemas.microsoft.com/office/drawing/2014/main" id="{7B177ADD-69F0-52D1-1DC4-CCDD576D2C22}"/>
              </a:ext>
            </a:extLst>
          </p:cNvPr>
          <p:cNvSpPr txBox="1"/>
          <p:nvPr/>
        </p:nvSpPr>
        <p:spPr>
          <a:xfrm>
            <a:off x="3045081" y="800192"/>
            <a:ext cx="1964126"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Created For: Company Name</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51" name="Text Box 28">
            <a:extLst>
              <a:ext uri="{FF2B5EF4-FFF2-40B4-BE49-F238E27FC236}">
                <a16:creationId xmlns:a16="http://schemas.microsoft.com/office/drawing/2014/main" id="{7D95C494-538A-0A34-4B9B-C005F0B33F48}"/>
              </a:ext>
            </a:extLst>
          </p:cNvPr>
          <p:cNvSpPr txBox="1"/>
          <p:nvPr/>
        </p:nvSpPr>
        <p:spPr>
          <a:xfrm>
            <a:off x="3192551" y="3536429"/>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chemeClr val="tx2"/>
                </a:solidFill>
                <a:effectLst/>
                <a:latin typeface="Be Vietnam Pro SemiBold" pitchFamily="2" charset="77"/>
                <a:ea typeface="Calibri" panose="020F0502020204030204" pitchFamily="34" charset="0"/>
                <a:cs typeface="Heebo" pitchFamily="2" charset="-79"/>
              </a:rPr>
              <a:t>Business Description</a:t>
            </a:r>
            <a:endParaRPr lang="en-US" sz="1200" dirty="0">
              <a:solidFill>
                <a:schemeClr val="tx2"/>
              </a:solidFill>
              <a:effectLst/>
              <a:latin typeface="Heebo" pitchFamily="2" charset="-79"/>
              <a:ea typeface="Calibri" panose="020F0502020204030204" pitchFamily="34" charset="0"/>
              <a:cs typeface="Heebo" pitchFamily="2" charset="-79"/>
            </a:endParaRPr>
          </a:p>
        </p:txBody>
      </p:sp>
      <p:sp>
        <p:nvSpPr>
          <p:cNvPr id="52" name="Text Box 28">
            <a:extLst>
              <a:ext uri="{FF2B5EF4-FFF2-40B4-BE49-F238E27FC236}">
                <a16:creationId xmlns:a16="http://schemas.microsoft.com/office/drawing/2014/main" id="{AAF40979-1B03-E699-F876-32190350DA82}"/>
              </a:ext>
            </a:extLst>
          </p:cNvPr>
          <p:cNvSpPr txBox="1"/>
          <p:nvPr/>
        </p:nvSpPr>
        <p:spPr>
          <a:xfrm>
            <a:off x="3045608" y="4026640"/>
            <a:ext cx="1293515"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Business Idea:</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53" name="Text Box 122">
            <a:extLst>
              <a:ext uri="{FF2B5EF4-FFF2-40B4-BE49-F238E27FC236}">
                <a16:creationId xmlns:a16="http://schemas.microsoft.com/office/drawing/2014/main" id="{2C45ECCE-DA2B-1473-BC11-08EB46B71B50}"/>
              </a:ext>
            </a:extLst>
          </p:cNvPr>
          <p:cNvSpPr txBox="1"/>
          <p:nvPr/>
        </p:nvSpPr>
        <p:spPr>
          <a:xfrm>
            <a:off x="3045608" y="4194635"/>
            <a:ext cx="1293515" cy="94230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T</a:t>
            </a:r>
            <a:r>
              <a:rPr lang="en-US" sz="900" dirty="0">
                <a:solidFill>
                  <a:srgbClr val="7B7B7F"/>
                </a:solidFill>
                <a:effectLst/>
                <a:latin typeface="Be Vietnam Pro Light" pitchFamily="2" charset="77"/>
                <a:ea typeface="Times New Roman" panose="02020603050405020304" pitchFamily="18" charset="0"/>
              </a:rPr>
              <a:t>he strategy and the plan may be incorporated into one document, particularly for smaller companies.</a:t>
            </a:r>
            <a:endParaRPr lang="en-US" sz="1200" dirty="0">
              <a:effectLst/>
              <a:latin typeface="Times New Roman" panose="02020603050405020304" pitchFamily="18" charset="0"/>
              <a:ea typeface="Times New Roman" panose="02020603050405020304" pitchFamily="18" charset="0"/>
            </a:endParaRPr>
          </a:p>
        </p:txBody>
      </p:sp>
      <p:sp>
        <p:nvSpPr>
          <p:cNvPr id="54" name="Text Box 28">
            <a:extLst>
              <a:ext uri="{FF2B5EF4-FFF2-40B4-BE49-F238E27FC236}">
                <a16:creationId xmlns:a16="http://schemas.microsoft.com/office/drawing/2014/main" id="{E1D9F6E3-B23D-B450-8011-4BB47FB3F413}"/>
              </a:ext>
            </a:extLst>
          </p:cNvPr>
          <p:cNvSpPr txBox="1"/>
          <p:nvPr/>
        </p:nvSpPr>
        <p:spPr>
          <a:xfrm>
            <a:off x="4684498" y="4019940"/>
            <a:ext cx="1293515"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Business Goals: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55" name="Text Box 122">
            <a:extLst>
              <a:ext uri="{FF2B5EF4-FFF2-40B4-BE49-F238E27FC236}">
                <a16:creationId xmlns:a16="http://schemas.microsoft.com/office/drawing/2014/main" id="{DCA54708-A3A5-6A77-A892-57594672D56C}"/>
              </a:ext>
            </a:extLst>
          </p:cNvPr>
          <p:cNvSpPr txBox="1"/>
          <p:nvPr/>
        </p:nvSpPr>
        <p:spPr>
          <a:xfrm>
            <a:off x="4684498" y="4187935"/>
            <a:ext cx="1293515" cy="94230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T</a:t>
            </a:r>
            <a:r>
              <a:rPr lang="en-US" sz="900" dirty="0">
                <a:solidFill>
                  <a:srgbClr val="7B7B7F"/>
                </a:solidFill>
                <a:effectLst/>
                <a:latin typeface="Be Vietnam Pro Light" pitchFamily="2" charset="77"/>
                <a:ea typeface="Times New Roman" panose="02020603050405020304" pitchFamily="18" charset="0"/>
              </a:rPr>
              <a:t>he strategy and the plan may be incorporated into one document, particularly for smaller companies.</a:t>
            </a:r>
            <a:endParaRPr lang="en-US" sz="1200" dirty="0">
              <a:effectLst/>
              <a:latin typeface="Times New Roman" panose="02020603050405020304" pitchFamily="18" charset="0"/>
              <a:ea typeface="Times New Roman" panose="02020603050405020304" pitchFamily="18" charset="0"/>
            </a:endParaRPr>
          </a:p>
        </p:txBody>
      </p:sp>
      <p:sp>
        <p:nvSpPr>
          <p:cNvPr id="57" name="Text Box 28">
            <a:extLst>
              <a:ext uri="{FF2B5EF4-FFF2-40B4-BE49-F238E27FC236}">
                <a16:creationId xmlns:a16="http://schemas.microsoft.com/office/drawing/2014/main" id="{45489FC4-F002-DF4A-E718-54A9B268C075}"/>
              </a:ext>
            </a:extLst>
          </p:cNvPr>
          <p:cNvSpPr txBox="1"/>
          <p:nvPr/>
        </p:nvSpPr>
        <p:spPr>
          <a:xfrm>
            <a:off x="3046229" y="2809618"/>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Business Name:</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58" name="Text Box 122">
            <a:extLst>
              <a:ext uri="{FF2B5EF4-FFF2-40B4-BE49-F238E27FC236}">
                <a16:creationId xmlns:a16="http://schemas.microsoft.com/office/drawing/2014/main" id="{F080013C-D7DC-DC37-724E-D1D505E57602}"/>
              </a:ext>
            </a:extLst>
          </p:cNvPr>
          <p:cNvSpPr txBox="1"/>
          <p:nvPr/>
        </p:nvSpPr>
        <p:spPr>
          <a:xfrm>
            <a:off x="3046229" y="3046221"/>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Business Name Here</a:t>
            </a:r>
          </a:p>
        </p:txBody>
      </p:sp>
      <p:sp>
        <p:nvSpPr>
          <p:cNvPr id="59" name="Text Box 28">
            <a:extLst>
              <a:ext uri="{FF2B5EF4-FFF2-40B4-BE49-F238E27FC236}">
                <a16:creationId xmlns:a16="http://schemas.microsoft.com/office/drawing/2014/main" id="{1E312CC7-B1A6-77F8-201F-A5CF3874952A}"/>
              </a:ext>
            </a:extLst>
          </p:cNvPr>
          <p:cNvSpPr txBox="1"/>
          <p:nvPr/>
        </p:nvSpPr>
        <p:spPr>
          <a:xfrm>
            <a:off x="4684498" y="2809618"/>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Business Tagline:</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62" name="Text Box 122">
            <a:extLst>
              <a:ext uri="{FF2B5EF4-FFF2-40B4-BE49-F238E27FC236}">
                <a16:creationId xmlns:a16="http://schemas.microsoft.com/office/drawing/2014/main" id="{F05C8A95-1131-6262-0902-3AE96D0727AC}"/>
              </a:ext>
            </a:extLst>
          </p:cNvPr>
          <p:cNvSpPr txBox="1"/>
          <p:nvPr/>
        </p:nvSpPr>
        <p:spPr>
          <a:xfrm>
            <a:off x="4684498" y="3046221"/>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Business Tagline Here</a:t>
            </a:r>
          </a:p>
        </p:txBody>
      </p:sp>
      <p:sp>
        <p:nvSpPr>
          <p:cNvPr id="88" name="Text Box 28">
            <a:extLst>
              <a:ext uri="{FF2B5EF4-FFF2-40B4-BE49-F238E27FC236}">
                <a16:creationId xmlns:a16="http://schemas.microsoft.com/office/drawing/2014/main" id="{AA4B679E-70ED-C88E-97A6-2B2CEC4AC300}"/>
              </a:ext>
            </a:extLst>
          </p:cNvPr>
          <p:cNvSpPr txBox="1"/>
          <p:nvPr/>
        </p:nvSpPr>
        <p:spPr>
          <a:xfrm>
            <a:off x="5643276" y="3542486"/>
            <a:ext cx="412242"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01</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89" name="Text Box 118">
            <a:extLst>
              <a:ext uri="{FF2B5EF4-FFF2-40B4-BE49-F238E27FC236}">
                <a16:creationId xmlns:a16="http://schemas.microsoft.com/office/drawing/2014/main" id="{FD2BECBA-3AE7-EA7F-43BE-2DEB1D2D6DED}"/>
              </a:ext>
            </a:extLst>
          </p:cNvPr>
          <p:cNvSpPr txBox="1"/>
          <p:nvPr/>
        </p:nvSpPr>
        <p:spPr>
          <a:xfrm>
            <a:off x="3045081" y="1937551"/>
            <a:ext cx="3029422" cy="43088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0"/>
              </a:spcAft>
            </a:pPr>
            <a:r>
              <a:rPr lang="en-US" sz="2800" b="1" dirty="0">
                <a:solidFill>
                  <a:schemeClr val="tx2"/>
                </a:solidFill>
                <a:effectLst/>
                <a:latin typeface="Be Vietnam Pro SemiBold" pitchFamily="2" charset="77"/>
                <a:ea typeface="Calibri" panose="020F0502020204030204" pitchFamily="34" charset="0"/>
                <a:cs typeface="Heebo" pitchFamily="2" charset="-79"/>
              </a:rPr>
              <a:t>BUSINESS PLAN</a:t>
            </a:r>
            <a:endParaRPr lang="en-US" sz="2800" dirty="0">
              <a:solidFill>
                <a:schemeClr val="tx2"/>
              </a:solidFill>
              <a:effectLst/>
              <a:latin typeface="Heebo" pitchFamily="2" charset="-79"/>
              <a:ea typeface="Calibri" panose="020F0502020204030204" pitchFamily="34" charset="0"/>
              <a:cs typeface="Heebo" pitchFamily="2" charset="-79"/>
            </a:endParaRPr>
          </a:p>
        </p:txBody>
      </p:sp>
      <p:pic>
        <p:nvPicPr>
          <p:cNvPr id="6" name="Marcador de posición de imagen 5">
            <a:extLst>
              <a:ext uri="{FF2B5EF4-FFF2-40B4-BE49-F238E27FC236}">
                <a16:creationId xmlns:a16="http://schemas.microsoft.com/office/drawing/2014/main" id="{C633D097-C93D-AA40-913D-77BD2D3067DD}"/>
              </a:ext>
            </a:extLst>
          </p:cNvPr>
          <p:cNvPicPr>
            <a:picLocks noGrp="1" noChangeAspect="1"/>
          </p:cNvPicPr>
          <p:nvPr>
            <p:ph type="pic" sz="quarter" idx="10"/>
          </p:nvPr>
        </p:nvPicPr>
        <p:blipFill>
          <a:blip r:embed="rId3"/>
          <a:srcRect l="29" r="29"/>
          <a:stretch>
            <a:fillRect/>
          </a:stretch>
        </p:blipFill>
        <p:spPr/>
      </p:pic>
    </p:spTree>
    <p:extLst>
      <p:ext uri="{BB962C8B-B14F-4D97-AF65-F5344CB8AC3E}">
        <p14:creationId xmlns:p14="http://schemas.microsoft.com/office/powerpoint/2010/main" val="3345989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74">
            <a:extLst>
              <a:ext uri="{FF2B5EF4-FFF2-40B4-BE49-F238E27FC236}">
                <a16:creationId xmlns:a16="http://schemas.microsoft.com/office/drawing/2014/main" id="{179D1632-89A5-6E97-C50E-0B3C1B5C891D}"/>
              </a:ext>
            </a:extLst>
          </p:cNvPr>
          <p:cNvGrpSpPr/>
          <p:nvPr/>
        </p:nvGrpSpPr>
        <p:grpSpPr>
          <a:xfrm>
            <a:off x="682131" y="4667344"/>
            <a:ext cx="5528169" cy="427203"/>
            <a:chOff x="682131" y="5576632"/>
            <a:chExt cx="5528169" cy="427203"/>
          </a:xfrm>
        </p:grpSpPr>
        <p:sp>
          <p:nvSpPr>
            <p:cNvPr id="83" name="Delay 82">
              <a:extLst>
                <a:ext uri="{FF2B5EF4-FFF2-40B4-BE49-F238E27FC236}">
                  <a16:creationId xmlns:a16="http://schemas.microsoft.com/office/drawing/2014/main" id="{043F8AD0-6EF2-ECC3-8D2E-57C1EB2C55A9}"/>
                </a:ext>
              </a:extLst>
            </p:cNvPr>
            <p:cNvSpPr/>
            <p:nvPr/>
          </p:nvSpPr>
          <p:spPr>
            <a:xfrm>
              <a:off x="5783100" y="5576632"/>
              <a:ext cx="427200" cy="427200"/>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8092DE9B-6859-9680-B050-93D51127C974}"/>
                </a:ext>
              </a:extLst>
            </p:cNvPr>
            <p:cNvSpPr/>
            <p:nvPr/>
          </p:nvSpPr>
          <p:spPr>
            <a:xfrm rot="5400000">
              <a:off x="3047067" y="3211700"/>
              <a:ext cx="427199" cy="5157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8" name="Group 57">
            <a:extLst>
              <a:ext uri="{FF2B5EF4-FFF2-40B4-BE49-F238E27FC236}">
                <a16:creationId xmlns:a16="http://schemas.microsoft.com/office/drawing/2014/main" id="{489FC641-8C4E-6C63-3923-B7996964A9F7}"/>
              </a:ext>
            </a:extLst>
          </p:cNvPr>
          <p:cNvGrpSpPr/>
          <p:nvPr/>
        </p:nvGrpSpPr>
        <p:grpSpPr>
          <a:xfrm>
            <a:off x="682131" y="619649"/>
            <a:ext cx="5528169" cy="427203"/>
            <a:chOff x="682131" y="5576632"/>
            <a:chExt cx="5528169" cy="427203"/>
          </a:xfrm>
        </p:grpSpPr>
        <p:sp>
          <p:nvSpPr>
            <p:cNvPr id="67" name="Delay 66">
              <a:extLst>
                <a:ext uri="{FF2B5EF4-FFF2-40B4-BE49-F238E27FC236}">
                  <a16:creationId xmlns:a16="http://schemas.microsoft.com/office/drawing/2014/main" id="{250A089E-9E08-6953-72F7-2894688F391B}"/>
                </a:ext>
              </a:extLst>
            </p:cNvPr>
            <p:cNvSpPr/>
            <p:nvPr/>
          </p:nvSpPr>
          <p:spPr>
            <a:xfrm>
              <a:off x="5788134" y="5576632"/>
              <a:ext cx="422166" cy="422166"/>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58D3C302-5525-FD7E-0956-85318DD0E870}"/>
                </a:ext>
              </a:extLst>
            </p:cNvPr>
            <p:cNvSpPr/>
            <p:nvPr/>
          </p:nvSpPr>
          <p:spPr>
            <a:xfrm rot="5400000">
              <a:off x="3047067" y="3211700"/>
              <a:ext cx="427199" cy="5157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5" name="Straight Connector 14">
            <a:extLst>
              <a:ext uri="{FF2B5EF4-FFF2-40B4-BE49-F238E27FC236}">
                <a16:creationId xmlns:a16="http://schemas.microsoft.com/office/drawing/2014/main" id="{C593C7F8-B920-F85E-0699-5258F451735A}"/>
              </a:ext>
            </a:extLst>
          </p:cNvPr>
          <p:cNvCxnSpPr>
            <a:cxnSpLocks/>
          </p:cNvCxnSpPr>
          <p:nvPr/>
        </p:nvCxnSpPr>
        <p:spPr>
          <a:xfrm>
            <a:off x="685800" y="220482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1" name="Text Box 122">
            <a:extLst>
              <a:ext uri="{FF2B5EF4-FFF2-40B4-BE49-F238E27FC236}">
                <a16:creationId xmlns:a16="http://schemas.microsoft.com/office/drawing/2014/main" id="{EAF8B4E7-C714-7541-1F30-9308D3A6633F}"/>
              </a:ext>
            </a:extLst>
          </p:cNvPr>
          <p:cNvSpPr txBox="1"/>
          <p:nvPr/>
        </p:nvSpPr>
        <p:spPr>
          <a:xfrm>
            <a:off x="2858472" y="1282059"/>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Product / Service Description:</a:t>
            </a:r>
          </a:p>
        </p:txBody>
      </p:sp>
      <p:sp>
        <p:nvSpPr>
          <p:cNvPr id="32" name="Text Box 28">
            <a:extLst>
              <a:ext uri="{FF2B5EF4-FFF2-40B4-BE49-F238E27FC236}">
                <a16:creationId xmlns:a16="http://schemas.microsoft.com/office/drawing/2014/main" id="{1EE1C476-79E5-AB39-AA60-8BEF21DEB830}"/>
              </a:ext>
            </a:extLst>
          </p:cNvPr>
          <p:cNvSpPr txBox="1"/>
          <p:nvPr/>
        </p:nvSpPr>
        <p:spPr>
          <a:xfrm>
            <a:off x="912178" y="743715"/>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Products / Services</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34" name="Text Box 28">
            <a:extLst>
              <a:ext uri="{FF2B5EF4-FFF2-40B4-BE49-F238E27FC236}">
                <a16:creationId xmlns:a16="http://schemas.microsoft.com/office/drawing/2014/main" id="{307E3EEC-5463-53E6-AEDF-60CCE9B13C6D}"/>
              </a:ext>
            </a:extLst>
          </p:cNvPr>
          <p:cNvSpPr txBox="1"/>
          <p:nvPr/>
        </p:nvSpPr>
        <p:spPr>
          <a:xfrm>
            <a:off x="899290" y="1283651"/>
            <a:ext cx="1421975"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Product / Service A</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39" name="Text Box 122">
            <a:extLst>
              <a:ext uri="{FF2B5EF4-FFF2-40B4-BE49-F238E27FC236}">
                <a16:creationId xmlns:a16="http://schemas.microsoft.com/office/drawing/2014/main" id="{1A492CB6-2035-911C-DB90-2AEFB4705D62}"/>
              </a:ext>
            </a:extLst>
          </p:cNvPr>
          <p:cNvSpPr txBox="1"/>
          <p:nvPr/>
        </p:nvSpPr>
        <p:spPr>
          <a:xfrm>
            <a:off x="2858472" y="1520254"/>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 or brand solves the customer's problem, the benefits of the product or brand, and why the customer should buy from.</a:t>
            </a:r>
          </a:p>
        </p:txBody>
      </p:sp>
      <p:sp>
        <p:nvSpPr>
          <p:cNvPr id="40" name="Text Box 122">
            <a:extLst>
              <a:ext uri="{FF2B5EF4-FFF2-40B4-BE49-F238E27FC236}">
                <a16:creationId xmlns:a16="http://schemas.microsoft.com/office/drawing/2014/main" id="{618B7C67-EC26-B8B1-F8B1-ED9603AE56AF}"/>
              </a:ext>
            </a:extLst>
          </p:cNvPr>
          <p:cNvSpPr txBox="1"/>
          <p:nvPr/>
        </p:nvSpPr>
        <p:spPr>
          <a:xfrm>
            <a:off x="899290" y="1520254"/>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$ 100</a:t>
            </a:r>
          </a:p>
        </p:txBody>
      </p:sp>
      <p:cxnSp>
        <p:nvCxnSpPr>
          <p:cNvPr id="41" name="Straight Connector 40">
            <a:extLst>
              <a:ext uri="{FF2B5EF4-FFF2-40B4-BE49-F238E27FC236}">
                <a16:creationId xmlns:a16="http://schemas.microsoft.com/office/drawing/2014/main" id="{C88621DD-311A-A573-DD1C-4AFBC9AA8ECF}"/>
              </a:ext>
            </a:extLst>
          </p:cNvPr>
          <p:cNvCxnSpPr>
            <a:cxnSpLocks/>
          </p:cNvCxnSpPr>
          <p:nvPr/>
        </p:nvCxnSpPr>
        <p:spPr>
          <a:xfrm>
            <a:off x="685800" y="3304934"/>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2" name="Text Box 122">
            <a:extLst>
              <a:ext uri="{FF2B5EF4-FFF2-40B4-BE49-F238E27FC236}">
                <a16:creationId xmlns:a16="http://schemas.microsoft.com/office/drawing/2014/main" id="{399115FF-C7EF-594F-1ED9-121DFD963C9E}"/>
              </a:ext>
            </a:extLst>
          </p:cNvPr>
          <p:cNvSpPr txBox="1"/>
          <p:nvPr/>
        </p:nvSpPr>
        <p:spPr>
          <a:xfrm>
            <a:off x="2858472" y="2382168"/>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Product / Service Description:</a:t>
            </a:r>
          </a:p>
        </p:txBody>
      </p:sp>
      <p:sp>
        <p:nvSpPr>
          <p:cNvPr id="43" name="Text Box 28">
            <a:extLst>
              <a:ext uri="{FF2B5EF4-FFF2-40B4-BE49-F238E27FC236}">
                <a16:creationId xmlns:a16="http://schemas.microsoft.com/office/drawing/2014/main" id="{EB4CBD1F-D2CE-66A6-B2CD-E1E1EBBC6CD1}"/>
              </a:ext>
            </a:extLst>
          </p:cNvPr>
          <p:cNvSpPr txBox="1"/>
          <p:nvPr/>
        </p:nvSpPr>
        <p:spPr>
          <a:xfrm>
            <a:off x="899290" y="2383760"/>
            <a:ext cx="1421975"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Product / Service B</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44" name="Text Box 122">
            <a:extLst>
              <a:ext uri="{FF2B5EF4-FFF2-40B4-BE49-F238E27FC236}">
                <a16:creationId xmlns:a16="http://schemas.microsoft.com/office/drawing/2014/main" id="{DE002A78-03A4-0934-68CE-84BB68535679}"/>
              </a:ext>
            </a:extLst>
          </p:cNvPr>
          <p:cNvSpPr txBox="1"/>
          <p:nvPr/>
        </p:nvSpPr>
        <p:spPr>
          <a:xfrm>
            <a:off x="2858472" y="2620363"/>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 or brand solves the customer's problem, the benefits of the product or brand, and why the customer should buy from.</a:t>
            </a:r>
          </a:p>
        </p:txBody>
      </p:sp>
      <p:sp>
        <p:nvSpPr>
          <p:cNvPr id="45" name="Text Box 122">
            <a:extLst>
              <a:ext uri="{FF2B5EF4-FFF2-40B4-BE49-F238E27FC236}">
                <a16:creationId xmlns:a16="http://schemas.microsoft.com/office/drawing/2014/main" id="{795BBE84-DE89-1687-57CC-26CF0AC3FAF9}"/>
              </a:ext>
            </a:extLst>
          </p:cNvPr>
          <p:cNvSpPr txBox="1"/>
          <p:nvPr/>
        </p:nvSpPr>
        <p:spPr>
          <a:xfrm>
            <a:off x="899290" y="2620363"/>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$ 60</a:t>
            </a:r>
          </a:p>
        </p:txBody>
      </p:sp>
      <p:cxnSp>
        <p:nvCxnSpPr>
          <p:cNvPr id="46" name="Straight Connector 45">
            <a:extLst>
              <a:ext uri="{FF2B5EF4-FFF2-40B4-BE49-F238E27FC236}">
                <a16:creationId xmlns:a16="http://schemas.microsoft.com/office/drawing/2014/main" id="{CC043F9C-41C8-5801-06D5-F4BB09FC2D57}"/>
              </a:ext>
            </a:extLst>
          </p:cNvPr>
          <p:cNvCxnSpPr>
            <a:cxnSpLocks/>
          </p:cNvCxnSpPr>
          <p:nvPr/>
        </p:nvCxnSpPr>
        <p:spPr>
          <a:xfrm>
            <a:off x="685800" y="4403450"/>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7" name="Text Box 122">
            <a:extLst>
              <a:ext uri="{FF2B5EF4-FFF2-40B4-BE49-F238E27FC236}">
                <a16:creationId xmlns:a16="http://schemas.microsoft.com/office/drawing/2014/main" id="{19BB02FA-C7BB-91AA-8FDB-533669E31D31}"/>
              </a:ext>
            </a:extLst>
          </p:cNvPr>
          <p:cNvSpPr txBox="1"/>
          <p:nvPr/>
        </p:nvSpPr>
        <p:spPr>
          <a:xfrm>
            <a:off x="2858472" y="3480684"/>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Product / Service Description:</a:t>
            </a:r>
          </a:p>
        </p:txBody>
      </p:sp>
      <p:sp>
        <p:nvSpPr>
          <p:cNvPr id="48" name="Text Box 28">
            <a:extLst>
              <a:ext uri="{FF2B5EF4-FFF2-40B4-BE49-F238E27FC236}">
                <a16:creationId xmlns:a16="http://schemas.microsoft.com/office/drawing/2014/main" id="{EAA0EAA6-FD1B-478A-70A3-E546B4BA1109}"/>
              </a:ext>
            </a:extLst>
          </p:cNvPr>
          <p:cNvSpPr txBox="1"/>
          <p:nvPr/>
        </p:nvSpPr>
        <p:spPr>
          <a:xfrm>
            <a:off x="899290" y="3482276"/>
            <a:ext cx="1421975"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Product / Service C</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51" name="Text Box 122">
            <a:extLst>
              <a:ext uri="{FF2B5EF4-FFF2-40B4-BE49-F238E27FC236}">
                <a16:creationId xmlns:a16="http://schemas.microsoft.com/office/drawing/2014/main" id="{B280EB16-915E-7FAB-3DAB-AB7B18942846}"/>
              </a:ext>
            </a:extLst>
          </p:cNvPr>
          <p:cNvSpPr txBox="1"/>
          <p:nvPr/>
        </p:nvSpPr>
        <p:spPr>
          <a:xfrm>
            <a:off x="2858472" y="3718879"/>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 or brand solves the customer's problem, the benefits of the product or brand, and why the customer should buy from.</a:t>
            </a:r>
          </a:p>
        </p:txBody>
      </p:sp>
      <p:sp>
        <p:nvSpPr>
          <p:cNvPr id="52" name="Text Box 122">
            <a:extLst>
              <a:ext uri="{FF2B5EF4-FFF2-40B4-BE49-F238E27FC236}">
                <a16:creationId xmlns:a16="http://schemas.microsoft.com/office/drawing/2014/main" id="{1620DF23-6B81-5CFF-7691-AEA070180A6A}"/>
              </a:ext>
            </a:extLst>
          </p:cNvPr>
          <p:cNvSpPr txBox="1"/>
          <p:nvPr/>
        </p:nvSpPr>
        <p:spPr>
          <a:xfrm>
            <a:off x="899290" y="3718879"/>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$ 540</a:t>
            </a:r>
          </a:p>
        </p:txBody>
      </p:sp>
      <p:sp>
        <p:nvSpPr>
          <p:cNvPr id="63" name="Text Box 28">
            <a:extLst>
              <a:ext uri="{FF2B5EF4-FFF2-40B4-BE49-F238E27FC236}">
                <a16:creationId xmlns:a16="http://schemas.microsoft.com/office/drawing/2014/main" id="{605BEB68-6DB8-8178-0BD9-B9855A898F66}"/>
              </a:ext>
            </a:extLst>
          </p:cNvPr>
          <p:cNvSpPr txBox="1"/>
          <p:nvPr/>
        </p:nvSpPr>
        <p:spPr>
          <a:xfrm>
            <a:off x="897092" y="4808696"/>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Target Market</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71" name="Text Box 28">
            <a:extLst>
              <a:ext uri="{FF2B5EF4-FFF2-40B4-BE49-F238E27FC236}">
                <a16:creationId xmlns:a16="http://schemas.microsoft.com/office/drawing/2014/main" id="{10B36B71-48A9-560C-1714-8E46AB67C073}"/>
              </a:ext>
            </a:extLst>
          </p:cNvPr>
          <p:cNvSpPr txBox="1"/>
          <p:nvPr/>
        </p:nvSpPr>
        <p:spPr>
          <a:xfrm>
            <a:off x="897092" y="536892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Demographic:</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74" name="Text Box 122">
            <a:extLst>
              <a:ext uri="{FF2B5EF4-FFF2-40B4-BE49-F238E27FC236}">
                <a16:creationId xmlns:a16="http://schemas.microsoft.com/office/drawing/2014/main" id="{648C7276-DA8F-081C-37BC-D9CCFA02E0A9}"/>
              </a:ext>
            </a:extLst>
          </p:cNvPr>
          <p:cNvSpPr txBox="1"/>
          <p:nvPr/>
        </p:nvSpPr>
        <p:spPr>
          <a:xfrm>
            <a:off x="3071727" y="5368921"/>
            <a:ext cx="1385973"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cxnSp>
        <p:nvCxnSpPr>
          <p:cNvPr id="76" name="Straight Connector 75">
            <a:extLst>
              <a:ext uri="{FF2B5EF4-FFF2-40B4-BE49-F238E27FC236}">
                <a16:creationId xmlns:a16="http://schemas.microsoft.com/office/drawing/2014/main" id="{EC7657C8-3884-72BD-A26E-9877D4A58B42}"/>
              </a:ext>
            </a:extLst>
          </p:cNvPr>
          <p:cNvCxnSpPr>
            <a:cxnSpLocks/>
          </p:cNvCxnSpPr>
          <p:nvPr/>
        </p:nvCxnSpPr>
        <p:spPr>
          <a:xfrm>
            <a:off x="685800" y="6261612"/>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7" name="Text Box 122">
            <a:extLst>
              <a:ext uri="{FF2B5EF4-FFF2-40B4-BE49-F238E27FC236}">
                <a16:creationId xmlns:a16="http://schemas.microsoft.com/office/drawing/2014/main" id="{89052022-DF88-5D81-CB94-F3BB0B306BAE}"/>
              </a:ext>
            </a:extLst>
          </p:cNvPr>
          <p:cNvSpPr txBox="1"/>
          <p:nvPr/>
        </p:nvSpPr>
        <p:spPr>
          <a:xfrm>
            <a:off x="4824326" y="5368921"/>
            <a:ext cx="1385973"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90" name="Text Box 28">
            <a:extLst>
              <a:ext uri="{FF2B5EF4-FFF2-40B4-BE49-F238E27FC236}">
                <a16:creationId xmlns:a16="http://schemas.microsoft.com/office/drawing/2014/main" id="{ECE99AB5-BEC7-930C-2BB3-3E6F83261642}"/>
              </a:ext>
            </a:extLst>
          </p:cNvPr>
          <p:cNvSpPr txBox="1"/>
          <p:nvPr/>
        </p:nvSpPr>
        <p:spPr>
          <a:xfrm>
            <a:off x="897092" y="643137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Geographic:</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91" name="Text Box 122">
            <a:extLst>
              <a:ext uri="{FF2B5EF4-FFF2-40B4-BE49-F238E27FC236}">
                <a16:creationId xmlns:a16="http://schemas.microsoft.com/office/drawing/2014/main" id="{DFC99D79-11BE-F4FC-9CE0-93200173C136}"/>
              </a:ext>
            </a:extLst>
          </p:cNvPr>
          <p:cNvSpPr txBox="1"/>
          <p:nvPr/>
        </p:nvSpPr>
        <p:spPr>
          <a:xfrm>
            <a:off x="3071727" y="6431371"/>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cxnSp>
        <p:nvCxnSpPr>
          <p:cNvPr id="94" name="Straight Connector 93">
            <a:extLst>
              <a:ext uri="{FF2B5EF4-FFF2-40B4-BE49-F238E27FC236}">
                <a16:creationId xmlns:a16="http://schemas.microsoft.com/office/drawing/2014/main" id="{508EAD30-3007-0E8C-6035-B50DFC004230}"/>
              </a:ext>
            </a:extLst>
          </p:cNvPr>
          <p:cNvCxnSpPr>
            <a:cxnSpLocks/>
          </p:cNvCxnSpPr>
          <p:nvPr/>
        </p:nvCxnSpPr>
        <p:spPr>
          <a:xfrm>
            <a:off x="685800" y="7309774"/>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5" name="Text Box 122">
            <a:extLst>
              <a:ext uri="{FF2B5EF4-FFF2-40B4-BE49-F238E27FC236}">
                <a16:creationId xmlns:a16="http://schemas.microsoft.com/office/drawing/2014/main" id="{A6C46602-B94C-C145-4898-4AF80AA63E9B}"/>
              </a:ext>
            </a:extLst>
          </p:cNvPr>
          <p:cNvSpPr txBox="1"/>
          <p:nvPr/>
        </p:nvSpPr>
        <p:spPr>
          <a:xfrm>
            <a:off x="4824326" y="6431371"/>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98" name="Text Box 28">
            <a:extLst>
              <a:ext uri="{FF2B5EF4-FFF2-40B4-BE49-F238E27FC236}">
                <a16:creationId xmlns:a16="http://schemas.microsoft.com/office/drawing/2014/main" id="{BF2E29ED-8442-F202-8C13-55CD253F8E19}"/>
              </a:ext>
            </a:extLst>
          </p:cNvPr>
          <p:cNvSpPr txBox="1"/>
          <p:nvPr/>
        </p:nvSpPr>
        <p:spPr>
          <a:xfrm>
            <a:off x="897092" y="7479532"/>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Psychographic:</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99" name="Text Box 122">
            <a:extLst>
              <a:ext uri="{FF2B5EF4-FFF2-40B4-BE49-F238E27FC236}">
                <a16:creationId xmlns:a16="http://schemas.microsoft.com/office/drawing/2014/main" id="{AACF3101-3DD6-4C0F-C0A5-3295598A1AFF}"/>
              </a:ext>
            </a:extLst>
          </p:cNvPr>
          <p:cNvSpPr txBox="1"/>
          <p:nvPr/>
        </p:nvSpPr>
        <p:spPr>
          <a:xfrm>
            <a:off x="3071727" y="7479532"/>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cxnSp>
        <p:nvCxnSpPr>
          <p:cNvPr id="102" name="Straight Connector 101">
            <a:extLst>
              <a:ext uri="{FF2B5EF4-FFF2-40B4-BE49-F238E27FC236}">
                <a16:creationId xmlns:a16="http://schemas.microsoft.com/office/drawing/2014/main" id="{BF67F969-F3FF-9236-7633-BC2DF23D4A40}"/>
              </a:ext>
            </a:extLst>
          </p:cNvPr>
          <p:cNvCxnSpPr>
            <a:cxnSpLocks/>
          </p:cNvCxnSpPr>
          <p:nvPr/>
        </p:nvCxnSpPr>
        <p:spPr>
          <a:xfrm>
            <a:off x="685800" y="8372223"/>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3" name="Text Box 122">
            <a:extLst>
              <a:ext uri="{FF2B5EF4-FFF2-40B4-BE49-F238E27FC236}">
                <a16:creationId xmlns:a16="http://schemas.microsoft.com/office/drawing/2014/main" id="{48835B63-45E1-3C18-B677-395C2B50335B}"/>
              </a:ext>
            </a:extLst>
          </p:cNvPr>
          <p:cNvSpPr txBox="1"/>
          <p:nvPr/>
        </p:nvSpPr>
        <p:spPr>
          <a:xfrm>
            <a:off x="4824326" y="7479532"/>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106" name="Text Box 28">
            <a:extLst>
              <a:ext uri="{FF2B5EF4-FFF2-40B4-BE49-F238E27FC236}">
                <a16:creationId xmlns:a16="http://schemas.microsoft.com/office/drawing/2014/main" id="{DAB33878-D54A-FF2A-8319-9BAD96F1BABA}"/>
              </a:ext>
            </a:extLst>
          </p:cNvPr>
          <p:cNvSpPr txBox="1"/>
          <p:nvPr/>
        </p:nvSpPr>
        <p:spPr>
          <a:xfrm>
            <a:off x="897092" y="8541980"/>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Behavior:</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107" name="Text Box 122">
            <a:extLst>
              <a:ext uri="{FF2B5EF4-FFF2-40B4-BE49-F238E27FC236}">
                <a16:creationId xmlns:a16="http://schemas.microsoft.com/office/drawing/2014/main" id="{C3E67DE9-67F3-F816-E3E9-7993376A4E62}"/>
              </a:ext>
            </a:extLst>
          </p:cNvPr>
          <p:cNvSpPr txBox="1"/>
          <p:nvPr/>
        </p:nvSpPr>
        <p:spPr>
          <a:xfrm>
            <a:off x="3071727" y="8541980"/>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111" name="Text Box 122">
            <a:extLst>
              <a:ext uri="{FF2B5EF4-FFF2-40B4-BE49-F238E27FC236}">
                <a16:creationId xmlns:a16="http://schemas.microsoft.com/office/drawing/2014/main" id="{88E6A9EF-ADA0-A895-8178-DB454AA3C0F1}"/>
              </a:ext>
            </a:extLst>
          </p:cNvPr>
          <p:cNvSpPr txBox="1"/>
          <p:nvPr/>
        </p:nvSpPr>
        <p:spPr>
          <a:xfrm>
            <a:off x="4824326" y="8541980"/>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61" name="Graphic 2">
            <a:extLst>
              <a:ext uri="{FF2B5EF4-FFF2-40B4-BE49-F238E27FC236}">
                <a16:creationId xmlns:a16="http://schemas.microsoft.com/office/drawing/2014/main" id="{8FB42DBE-4D54-18F8-8A5D-7375434FEA92}"/>
              </a:ext>
            </a:extLst>
          </p:cNvPr>
          <p:cNvSpPr/>
          <p:nvPr/>
        </p:nvSpPr>
        <p:spPr>
          <a:xfrm>
            <a:off x="2862609" y="537488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4" name="Graphic 2">
            <a:extLst>
              <a:ext uri="{FF2B5EF4-FFF2-40B4-BE49-F238E27FC236}">
                <a16:creationId xmlns:a16="http://schemas.microsoft.com/office/drawing/2014/main" id="{C1BDD47F-25A0-1F23-CBD4-CAF74934AD25}"/>
              </a:ext>
            </a:extLst>
          </p:cNvPr>
          <p:cNvSpPr/>
          <p:nvPr/>
        </p:nvSpPr>
        <p:spPr>
          <a:xfrm>
            <a:off x="2862609" y="573626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5" name="Graphic 2">
            <a:extLst>
              <a:ext uri="{FF2B5EF4-FFF2-40B4-BE49-F238E27FC236}">
                <a16:creationId xmlns:a16="http://schemas.microsoft.com/office/drawing/2014/main" id="{737B868C-4C9B-981C-72EB-7FD129F42858}"/>
              </a:ext>
            </a:extLst>
          </p:cNvPr>
          <p:cNvSpPr/>
          <p:nvPr/>
        </p:nvSpPr>
        <p:spPr>
          <a:xfrm>
            <a:off x="4621925" y="537488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6" name="Graphic 2">
            <a:extLst>
              <a:ext uri="{FF2B5EF4-FFF2-40B4-BE49-F238E27FC236}">
                <a16:creationId xmlns:a16="http://schemas.microsoft.com/office/drawing/2014/main" id="{E7ABE0F6-5FED-254A-EB29-4CF8CFDE55AA}"/>
              </a:ext>
            </a:extLst>
          </p:cNvPr>
          <p:cNvSpPr/>
          <p:nvPr/>
        </p:nvSpPr>
        <p:spPr>
          <a:xfrm>
            <a:off x="4621925" y="573626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2" name="Graphic 2">
            <a:extLst>
              <a:ext uri="{FF2B5EF4-FFF2-40B4-BE49-F238E27FC236}">
                <a16:creationId xmlns:a16="http://schemas.microsoft.com/office/drawing/2014/main" id="{6C8C730F-9B4A-A7BC-BCA2-7C7F41AFB9EF}"/>
              </a:ext>
            </a:extLst>
          </p:cNvPr>
          <p:cNvSpPr/>
          <p:nvPr/>
        </p:nvSpPr>
        <p:spPr>
          <a:xfrm>
            <a:off x="2862609" y="643711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3" name="Graphic 2">
            <a:extLst>
              <a:ext uri="{FF2B5EF4-FFF2-40B4-BE49-F238E27FC236}">
                <a16:creationId xmlns:a16="http://schemas.microsoft.com/office/drawing/2014/main" id="{F9095E57-EEF0-2F9F-8C21-7F000A7BC6F8}"/>
              </a:ext>
            </a:extLst>
          </p:cNvPr>
          <p:cNvSpPr/>
          <p:nvPr/>
        </p:nvSpPr>
        <p:spPr>
          <a:xfrm>
            <a:off x="2862609" y="679849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7" name="Graphic 2">
            <a:extLst>
              <a:ext uri="{FF2B5EF4-FFF2-40B4-BE49-F238E27FC236}">
                <a16:creationId xmlns:a16="http://schemas.microsoft.com/office/drawing/2014/main" id="{628633AA-45E2-ADC5-86B0-1FF027695524}"/>
              </a:ext>
            </a:extLst>
          </p:cNvPr>
          <p:cNvSpPr/>
          <p:nvPr/>
        </p:nvSpPr>
        <p:spPr>
          <a:xfrm>
            <a:off x="4621925" y="643711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8" name="Graphic 2">
            <a:extLst>
              <a:ext uri="{FF2B5EF4-FFF2-40B4-BE49-F238E27FC236}">
                <a16:creationId xmlns:a16="http://schemas.microsoft.com/office/drawing/2014/main" id="{247C2441-24E2-3A2C-39AF-E7646ECC92BA}"/>
              </a:ext>
            </a:extLst>
          </p:cNvPr>
          <p:cNvSpPr/>
          <p:nvPr/>
        </p:nvSpPr>
        <p:spPr>
          <a:xfrm>
            <a:off x="4621925" y="679849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9" name="Graphic 2">
            <a:extLst>
              <a:ext uri="{FF2B5EF4-FFF2-40B4-BE49-F238E27FC236}">
                <a16:creationId xmlns:a16="http://schemas.microsoft.com/office/drawing/2014/main" id="{69A0BDD3-7CD4-340F-6840-CF37986518CE}"/>
              </a:ext>
            </a:extLst>
          </p:cNvPr>
          <p:cNvSpPr/>
          <p:nvPr/>
        </p:nvSpPr>
        <p:spPr>
          <a:xfrm>
            <a:off x="2862609" y="748840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80" name="Graphic 2">
            <a:extLst>
              <a:ext uri="{FF2B5EF4-FFF2-40B4-BE49-F238E27FC236}">
                <a16:creationId xmlns:a16="http://schemas.microsoft.com/office/drawing/2014/main" id="{6430FB19-881F-889B-5733-B6BC2C5085B8}"/>
              </a:ext>
            </a:extLst>
          </p:cNvPr>
          <p:cNvSpPr/>
          <p:nvPr/>
        </p:nvSpPr>
        <p:spPr>
          <a:xfrm>
            <a:off x="2862609" y="784978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81" name="Graphic 2">
            <a:extLst>
              <a:ext uri="{FF2B5EF4-FFF2-40B4-BE49-F238E27FC236}">
                <a16:creationId xmlns:a16="http://schemas.microsoft.com/office/drawing/2014/main" id="{82E77B85-D7BE-B6DE-46A8-30BEABAE074C}"/>
              </a:ext>
            </a:extLst>
          </p:cNvPr>
          <p:cNvSpPr/>
          <p:nvPr/>
        </p:nvSpPr>
        <p:spPr>
          <a:xfrm>
            <a:off x="4621925" y="748840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82" name="Graphic 2">
            <a:extLst>
              <a:ext uri="{FF2B5EF4-FFF2-40B4-BE49-F238E27FC236}">
                <a16:creationId xmlns:a16="http://schemas.microsoft.com/office/drawing/2014/main" id="{11871FD9-ADA8-B7F4-8999-86E1B313842D}"/>
              </a:ext>
            </a:extLst>
          </p:cNvPr>
          <p:cNvSpPr/>
          <p:nvPr/>
        </p:nvSpPr>
        <p:spPr>
          <a:xfrm>
            <a:off x="4621925" y="784978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110" name="Graphic 2">
            <a:extLst>
              <a:ext uri="{FF2B5EF4-FFF2-40B4-BE49-F238E27FC236}">
                <a16:creationId xmlns:a16="http://schemas.microsoft.com/office/drawing/2014/main" id="{DE6B4F8E-7E08-085A-8884-29E9172BC991}"/>
              </a:ext>
            </a:extLst>
          </p:cNvPr>
          <p:cNvSpPr/>
          <p:nvPr/>
        </p:nvSpPr>
        <p:spPr>
          <a:xfrm>
            <a:off x="2862609" y="8545167"/>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114" name="Graphic 2">
            <a:extLst>
              <a:ext uri="{FF2B5EF4-FFF2-40B4-BE49-F238E27FC236}">
                <a16:creationId xmlns:a16="http://schemas.microsoft.com/office/drawing/2014/main" id="{B297FD0E-8FDB-5CDB-EA95-2BB61E6A4B15}"/>
              </a:ext>
            </a:extLst>
          </p:cNvPr>
          <p:cNvSpPr/>
          <p:nvPr/>
        </p:nvSpPr>
        <p:spPr>
          <a:xfrm>
            <a:off x="2862609" y="8906547"/>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115" name="Graphic 2">
            <a:extLst>
              <a:ext uri="{FF2B5EF4-FFF2-40B4-BE49-F238E27FC236}">
                <a16:creationId xmlns:a16="http://schemas.microsoft.com/office/drawing/2014/main" id="{BF604460-2E72-A8C6-EBAE-0A93EC9718CF}"/>
              </a:ext>
            </a:extLst>
          </p:cNvPr>
          <p:cNvSpPr/>
          <p:nvPr/>
        </p:nvSpPr>
        <p:spPr>
          <a:xfrm>
            <a:off x="4621925" y="8545167"/>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116" name="Graphic 2">
            <a:extLst>
              <a:ext uri="{FF2B5EF4-FFF2-40B4-BE49-F238E27FC236}">
                <a16:creationId xmlns:a16="http://schemas.microsoft.com/office/drawing/2014/main" id="{BD009B56-75D5-A86E-7734-4450A8525D92}"/>
              </a:ext>
            </a:extLst>
          </p:cNvPr>
          <p:cNvSpPr/>
          <p:nvPr/>
        </p:nvSpPr>
        <p:spPr>
          <a:xfrm>
            <a:off x="4621925" y="8906547"/>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9" name="Text Box 28">
            <a:extLst>
              <a:ext uri="{FF2B5EF4-FFF2-40B4-BE49-F238E27FC236}">
                <a16:creationId xmlns:a16="http://schemas.microsoft.com/office/drawing/2014/main" id="{62B77AAC-F64A-66AD-94E4-1E39DF99CBB5}"/>
              </a:ext>
            </a:extLst>
          </p:cNvPr>
          <p:cNvSpPr txBox="1"/>
          <p:nvPr/>
        </p:nvSpPr>
        <p:spPr>
          <a:xfrm>
            <a:off x="5643276" y="743650"/>
            <a:ext cx="412242"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03</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70" name="Text Box 28">
            <a:extLst>
              <a:ext uri="{FF2B5EF4-FFF2-40B4-BE49-F238E27FC236}">
                <a16:creationId xmlns:a16="http://schemas.microsoft.com/office/drawing/2014/main" id="{BDFEDAA7-EB87-F223-38D6-3FD1D87D692C}"/>
              </a:ext>
            </a:extLst>
          </p:cNvPr>
          <p:cNvSpPr txBox="1"/>
          <p:nvPr/>
        </p:nvSpPr>
        <p:spPr>
          <a:xfrm>
            <a:off x="897092" y="5876935"/>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Business Name:</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85" name="Text Box 28">
            <a:extLst>
              <a:ext uri="{FF2B5EF4-FFF2-40B4-BE49-F238E27FC236}">
                <a16:creationId xmlns:a16="http://schemas.microsoft.com/office/drawing/2014/main" id="{8AD255C5-B70E-C63C-5168-F61B4F0D10C1}"/>
              </a:ext>
            </a:extLst>
          </p:cNvPr>
          <p:cNvSpPr txBox="1"/>
          <p:nvPr/>
        </p:nvSpPr>
        <p:spPr>
          <a:xfrm>
            <a:off x="5643276" y="4810951"/>
            <a:ext cx="412242"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04</a:t>
            </a:r>
            <a:endParaRPr lang="en-US" sz="1200" dirty="0">
              <a:solidFill>
                <a:srgbClr val="7B7B7F"/>
              </a:solidFill>
              <a:effectLst/>
              <a:latin typeface="Heebo" pitchFamily="2" charset="-79"/>
              <a:ea typeface="Calibri" panose="020F0502020204030204" pitchFamily="34" charset="0"/>
              <a:cs typeface="Heebo" pitchFamily="2" charset="-79"/>
            </a:endParaRPr>
          </a:p>
        </p:txBody>
      </p:sp>
    </p:spTree>
    <p:extLst>
      <p:ext uri="{BB962C8B-B14F-4D97-AF65-F5344CB8AC3E}">
        <p14:creationId xmlns:p14="http://schemas.microsoft.com/office/powerpoint/2010/main" val="535231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C593C7F8-B920-F85E-0699-5258F451735A}"/>
              </a:ext>
            </a:extLst>
          </p:cNvPr>
          <p:cNvCxnSpPr>
            <a:cxnSpLocks/>
          </p:cNvCxnSpPr>
          <p:nvPr/>
        </p:nvCxnSpPr>
        <p:spPr>
          <a:xfrm>
            <a:off x="685800" y="177048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4" name="Text Box 28">
            <a:extLst>
              <a:ext uri="{FF2B5EF4-FFF2-40B4-BE49-F238E27FC236}">
                <a16:creationId xmlns:a16="http://schemas.microsoft.com/office/drawing/2014/main" id="{307E3EEC-5463-53E6-AEDF-60CCE9B13C6D}"/>
              </a:ext>
            </a:extLst>
          </p:cNvPr>
          <p:cNvSpPr txBox="1"/>
          <p:nvPr/>
        </p:nvSpPr>
        <p:spPr>
          <a:xfrm>
            <a:off x="912178" y="128365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Competition Name:</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39" name="Text Box 122">
            <a:extLst>
              <a:ext uri="{FF2B5EF4-FFF2-40B4-BE49-F238E27FC236}">
                <a16:creationId xmlns:a16="http://schemas.microsoft.com/office/drawing/2014/main" id="{1A492CB6-2035-911C-DB90-2AEFB4705D62}"/>
              </a:ext>
            </a:extLst>
          </p:cNvPr>
          <p:cNvSpPr txBox="1"/>
          <p:nvPr/>
        </p:nvSpPr>
        <p:spPr>
          <a:xfrm>
            <a:off x="2858472" y="1283651"/>
            <a:ext cx="3351828"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228600" marR="0" indent="-228600">
              <a:lnSpc>
                <a:spcPts val="1380"/>
              </a:lnSpc>
              <a:spcBef>
                <a:spcPts val="0"/>
              </a:spcBef>
              <a:buFont typeface="+mj-lt"/>
              <a:buAutoNum type="arabicPeriod"/>
            </a:pPr>
            <a:r>
              <a:rPr lang="en-US" sz="900" dirty="0">
                <a:effectLst/>
                <a:latin typeface="Be Vietnam Pro Light" pitchFamily="2" charset="77"/>
                <a:ea typeface="Times New Roman" panose="02020603050405020304" pitchFamily="18" charset="0"/>
              </a:rPr>
              <a:t>The value proposition should state how a product.</a:t>
            </a:r>
          </a:p>
          <a:p>
            <a:pPr marL="228600" marR="0" indent="-228600">
              <a:lnSpc>
                <a:spcPts val="1380"/>
              </a:lnSpc>
              <a:spcBef>
                <a:spcPts val="0"/>
              </a:spcBef>
              <a:buFont typeface="+mj-lt"/>
              <a:buAutoNum type="arabicPeriod"/>
            </a:pPr>
            <a:r>
              <a:rPr lang="en-US" sz="900" dirty="0">
                <a:latin typeface="Be Vietnam Pro Light" pitchFamily="2" charset="77"/>
                <a:ea typeface="Times New Roman" panose="02020603050405020304" pitchFamily="18" charset="0"/>
              </a:rPr>
              <a:t>S</a:t>
            </a:r>
            <a:r>
              <a:rPr lang="en-US" sz="900" dirty="0">
                <a:effectLst/>
                <a:latin typeface="Be Vietnam Pro Light" pitchFamily="2" charset="77"/>
                <a:ea typeface="Times New Roman" panose="02020603050405020304" pitchFamily="18" charset="0"/>
              </a:rPr>
              <a:t>olves the customer's problem</a:t>
            </a:r>
            <a:r>
              <a:rPr lang="en-US" sz="900" dirty="0">
                <a:latin typeface="Be Vietnam Pro Light" pitchFamily="2" charset="77"/>
                <a:ea typeface="Times New Roman" panose="02020603050405020304" pitchFamily="18" charset="0"/>
              </a:rPr>
              <a:t> </a:t>
            </a:r>
            <a:r>
              <a:rPr lang="en-US" sz="900" dirty="0">
                <a:effectLst/>
                <a:latin typeface="Be Vietnam Pro Light" pitchFamily="2" charset="77"/>
                <a:ea typeface="Times New Roman" panose="02020603050405020304" pitchFamily="18" charset="0"/>
              </a:rPr>
              <a:t>the benefits. </a:t>
            </a:r>
          </a:p>
        </p:txBody>
      </p:sp>
      <p:cxnSp>
        <p:nvCxnSpPr>
          <p:cNvPr id="56" name="Straight Connector 55">
            <a:extLst>
              <a:ext uri="{FF2B5EF4-FFF2-40B4-BE49-F238E27FC236}">
                <a16:creationId xmlns:a16="http://schemas.microsoft.com/office/drawing/2014/main" id="{29B1801B-DC88-7CBA-C896-E16BDBF9FE76}"/>
              </a:ext>
            </a:extLst>
          </p:cNvPr>
          <p:cNvCxnSpPr>
            <a:cxnSpLocks/>
          </p:cNvCxnSpPr>
          <p:nvPr/>
        </p:nvCxnSpPr>
        <p:spPr>
          <a:xfrm>
            <a:off x="685800" y="2582161"/>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7" name="Text Box 28">
            <a:extLst>
              <a:ext uri="{FF2B5EF4-FFF2-40B4-BE49-F238E27FC236}">
                <a16:creationId xmlns:a16="http://schemas.microsoft.com/office/drawing/2014/main" id="{E88724F8-0E24-0360-E085-C318ACCE046C}"/>
              </a:ext>
            </a:extLst>
          </p:cNvPr>
          <p:cNvSpPr txBox="1"/>
          <p:nvPr/>
        </p:nvSpPr>
        <p:spPr>
          <a:xfrm>
            <a:off x="912178" y="1889587"/>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Strengths: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59" name="Text Box 122">
            <a:extLst>
              <a:ext uri="{FF2B5EF4-FFF2-40B4-BE49-F238E27FC236}">
                <a16:creationId xmlns:a16="http://schemas.microsoft.com/office/drawing/2014/main" id="{8AD90EFF-E543-F0F5-41DC-A255BFF86637}"/>
              </a:ext>
            </a:extLst>
          </p:cNvPr>
          <p:cNvSpPr txBox="1"/>
          <p:nvPr/>
        </p:nvSpPr>
        <p:spPr>
          <a:xfrm>
            <a:off x="2858472" y="1889587"/>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cxnSp>
        <p:nvCxnSpPr>
          <p:cNvPr id="60" name="Straight Connector 59">
            <a:extLst>
              <a:ext uri="{FF2B5EF4-FFF2-40B4-BE49-F238E27FC236}">
                <a16:creationId xmlns:a16="http://schemas.microsoft.com/office/drawing/2014/main" id="{D3468907-BF93-EB3D-B239-0BEE334F8006}"/>
              </a:ext>
            </a:extLst>
          </p:cNvPr>
          <p:cNvCxnSpPr>
            <a:cxnSpLocks/>
          </p:cNvCxnSpPr>
          <p:nvPr/>
        </p:nvCxnSpPr>
        <p:spPr>
          <a:xfrm>
            <a:off x="685800" y="341660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1" name="Text Box 28">
            <a:extLst>
              <a:ext uri="{FF2B5EF4-FFF2-40B4-BE49-F238E27FC236}">
                <a16:creationId xmlns:a16="http://schemas.microsoft.com/office/drawing/2014/main" id="{7E3CE908-9444-E670-C0D3-386CA13F7AB1}"/>
              </a:ext>
            </a:extLst>
          </p:cNvPr>
          <p:cNvSpPr txBox="1"/>
          <p:nvPr/>
        </p:nvSpPr>
        <p:spPr>
          <a:xfrm>
            <a:off x="912178" y="272403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Weakness: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64" name="Text Box 122">
            <a:extLst>
              <a:ext uri="{FF2B5EF4-FFF2-40B4-BE49-F238E27FC236}">
                <a16:creationId xmlns:a16="http://schemas.microsoft.com/office/drawing/2014/main" id="{C25F2607-EFDB-6EC7-8BC9-755B4FCB3CD1}"/>
              </a:ext>
            </a:extLst>
          </p:cNvPr>
          <p:cNvSpPr txBox="1"/>
          <p:nvPr/>
        </p:nvSpPr>
        <p:spPr>
          <a:xfrm>
            <a:off x="2858472" y="2724031"/>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cxnSp>
        <p:nvCxnSpPr>
          <p:cNvPr id="65" name="Straight Connector 64">
            <a:extLst>
              <a:ext uri="{FF2B5EF4-FFF2-40B4-BE49-F238E27FC236}">
                <a16:creationId xmlns:a16="http://schemas.microsoft.com/office/drawing/2014/main" id="{320EDAB9-D62C-5394-4804-6F2E0C47D49C}"/>
              </a:ext>
            </a:extLst>
          </p:cNvPr>
          <p:cNvCxnSpPr>
            <a:cxnSpLocks/>
          </p:cNvCxnSpPr>
          <p:nvPr/>
        </p:nvCxnSpPr>
        <p:spPr>
          <a:xfrm>
            <a:off x="685800" y="4238492"/>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6" name="Text Box 28">
            <a:extLst>
              <a:ext uri="{FF2B5EF4-FFF2-40B4-BE49-F238E27FC236}">
                <a16:creationId xmlns:a16="http://schemas.microsoft.com/office/drawing/2014/main" id="{24DE2FE1-CA23-2DC2-5991-64AB5A78107B}"/>
              </a:ext>
            </a:extLst>
          </p:cNvPr>
          <p:cNvSpPr txBox="1"/>
          <p:nvPr/>
        </p:nvSpPr>
        <p:spPr>
          <a:xfrm>
            <a:off x="912178" y="3545918"/>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Opportunities: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67" name="Text Box 122">
            <a:extLst>
              <a:ext uri="{FF2B5EF4-FFF2-40B4-BE49-F238E27FC236}">
                <a16:creationId xmlns:a16="http://schemas.microsoft.com/office/drawing/2014/main" id="{A95524DA-1B63-2CFB-D681-BDC213A49446}"/>
              </a:ext>
            </a:extLst>
          </p:cNvPr>
          <p:cNvSpPr txBox="1"/>
          <p:nvPr/>
        </p:nvSpPr>
        <p:spPr>
          <a:xfrm>
            <a:off x="2858472" y="3545918"/>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cxnSp>
        <p:nvCxnSpPr>
          <p:cNvPr id="68" name="Straight Connector 67">
            <a:extLst>
              <a:ext uri="{FF2B5EF4-FFF2-40B4-BE49-F238E27FC236}">
                <a16:creationId xmlns:a16="http://schemas.microsoft.com/office/drawing/2014/main" id="{093CBFA7-899B-C518-5063-2C10341C2C69}"/>
              </a:ext>
            </a:extLst>
          </p:cNvPr>
          <p:cNvCxnSpPr>
            <a:cxnSpLocks/>
          </p:cNvCxnSpPr>
          <p:nvPr/>
        </p:nvCxnSpPr>
        <p:spPr>
          <a:xfrm>
            <a:off x="685800" y="5094862"/>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9" name="Text Box 28">
            <a:extLst>
              <a:ext uri="{FF2B5EF4-FFF2-40B4-BE49-F238E27FC236}">
                <a16:creationId xmlns:a16="http://schemas.microsoft.com/office/drawing/2014/main" id="{4C331111-5C6D-44D9-AF01-D18503713E4C}"/>
              </a:ext>
            </a:extLst>
          </p:cNvPr>
          <p:cNvSpPr txBox="1"/>
          <p:nvPr/>
        </p:nvSpPr>
        <p:spPr>
          <a:xfrm>
            <a:off x="912178" y="4402288"/>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Threats: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70" name="Text Box 122">
            <a:extLst>
              <a:ext uri="{FF2B5EF4-FFF2-40B4-BE49-F238E27FC236}">
                <a16:creationId xmlns:a16="http://schemas.microsoft.com/office/drawing/2014/main" id="{71F37018-5F1E-42DF-8D13-E95E6A2B1DAE}"/>
              </a:ext>
            </a:extLst>
          </p:cNvPr>
          <p:cNvSpPr txBox="1"/>
          <p:nvPr/>
        </p:nvSpPr>
        <p:spPr>
          <a:xfrm>
            <a:off x="2858472" y="4402288"/>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cxnSp>
        <p:nvCxnSpPr>
          <p:cNvPr id="72" name="Straight Connector 71">
            <a:extLst>
              <a:ext uri="{FF2B5EF4-FFF2-40B4-BE49-F238E27FC236}">
                <a16:creationId xmlns:a16="http://schemas.microsoft.com/office/drawing/2014/main" id="{5AEADFB2-81D1-C6D3-A660-37235BAB028F}"/>
              </a:ext>
            </a:extLst>
          </p:cNvPr>
          <p:cNvCxnSpPr>
            <a:cxnSpLocks/>
          </p:cNvCxnSpPr>
          <p:nvPr/>
        </p:nvCxnSpPr>
        <p:spPr>
          <a:xfrm>
            <a:off x="685800" y="6968088"/>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3" name="Text Box 122">
            <a:extLst>
              <a:ext uri="{FF2B5EF4-FFF2-40B4-BE49-F238E27FC236}">
                <a16:creationId xmlns:a16="http://schemas.microsoft.com/office/drawing/2014/main" id="{3FB8586F-6A41-4ACC-3912-5263DF3B01FA}"/>
              </a:ext>
            </a:extLst>
          </p:cNvPr>
          <p:cNvSpPr txBox="1"/>
          <p:nvPr/>
        </p:nvSpPr>
        <p:spPr>
          <a:xfrm>
            <a:off x="2858472" y="6169306"/>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Marketing Action Description:</a:t>
            </a:r>
          </a:p>
        </p:txBody>
      </p:sp>
      <p:sp>
        <p:nvSpPr>
          <p:cNvPr id="77" name="Text Box 28">
            <a:extLst>
              <a:ext uri="{FF2B5EF4-FFF2-40B4-BE49-F238E27FC236}">
                <a16:creationId xmlns:a16="http://schemas.microsoft.com/office/drawing/2014/main" id="{7429893C-C7B7-AE08-56C6-7F07B69BEA83}"/>
              </a:ext>
            </a:extLst>
          </p:cNvPr>
          <p:cNvSpPr txBox="1"/>
          <p:nvPr/>
        </p:nvSpPr>
        <p:spPr>
          <a:xfrm>
            <a:off x="912178" y="6170898"/>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Marketing Action 1</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78" name="Text Box 122">
            <a:extLst>
              <a:ext uri="{FF2B5EF4-FFF2-40B4-BE49-F238E27FC236}">
                <a16:creationId xmlns:a16="http://schemas.microsoft.com/office/drawing/2014/main" id="{F6F8D70A-68FF-C15B-9CC9-09AD8632DD5C}"/>
              </a:ext>
            </a:extLst>
          </p:cNvPr>
          <p:cNvSpPr txBox="1"/>
          <p:nvPr/>
        </p:nvSpPr>
        <p:spPr>
          <a:xfrm>
            <a:off x="2858472" y="6407501"/>
            <a:ext cx="3351828"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 or brand solves the customer's problem, the benefits of the product.</a:t>
            </a:r>
          </a:p>
        </p:txBody>
      </p:sp>
      <p:sp>
        <p:nvSpPr>
          <p:cNvPr id="79" name="Text Box 122">
            <a:extLst>
              <a:ext uri="{FF2B5EF4-FFF2-40B4-BE49-F238E27FC236}">
                <a16:creationId xmlns:a16="http://schemas.microsoft.com/office/drawing/2014/main" id="{93639BF5-E3A8-87C7-3EF9-9C062E97E65F}"/>
              </a:ext>
            </a:extLst>
          </p:cNvPr>
          <p:cNvSpPr txBox="1"/>
          <p:nvPr/>
        </p:nvSpPr>
        <p:spPr>
          <a:xfrm>
            <a:off x="912178" y="6407501"/>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$ 100</a:t>
            </a:r>
          </a:p>
        </p:txBody>
      </p:sp>
      <p:cxnSp>
        <p:nvCxnSpPr>
          <p:cNvPr id="80" name="Straight Connector 79">
            <a:extLst>
              <a:ext uri="{FF2B5EF4-FFF2-40B4-BE49-F238E27FC236}">
                <a16:creationId xmlns:a16="http://schemas.microsoft.com/office/drawing/2014/main" id="{27A13563-EC00-0789-40DF-D0E198B74031}"/>
              </a:ext>
            </a:extLst>
          </p:cNvPr>
          <p:cNvCxnSpPr>
            <a:cxnSpLocks/>
          </p:cNvCxnSpPr>
          <p:nvPr/>
        </p:nvCxnSpPr>
        <p:spPr>
          <a:xfrm>
            <a:off x="685800" y="8130189"/>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1" name="Text Box 122">
            <a:extLst>
              <a:ext uri="{FF2B5EF4-FFF2-40B4-BE49-F238E27FC236}">
                <a16:creationId xmlns:a16="http://schemas.microsoft.com/office/drawing/2014/main" id="{C90F6051-C306-89FF-5AE9-6532DFA1C3D5}"/>
              </a:ext>
            </a:extLst>
          </p:cNvPr>
          <p:cNvSpPr txBox="1"/>
          <p:nvPr/>
        </p:nvSpPr>
        <p:spPr>
          <a:xfrm>
            <a:off x="2858472" y="7145431"/>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Marketing Action Description:</a:t>
            </a:r>
          </a:p>
        </p:txBody>
      </p:sp>
      <p:sp>
        <p:nvSpPr>
          <p:cNvPr id="82" name="Text Box 28">
            <a:extLst>
              <a:ext uri="{FF2B5EF4-FFF2-40B4-BE49-F238E27FC236}">
                <a16:creationId xmlns:a16="http://schemas.microsoft.com/office/drawing/2014/main" id="{C76E4D17-6535-D720-1205-96B88798172D}"/>
              </a:ext>
            </a:extLst>
          </p:cNvPr>
          <p:cNvSpPr txBox="1"/>
          <p:nvPr/>
        </p:nvSpPr>
        <p:spPr>
          <a:xfrm>
            <a:off x="912178" y="7147023"/>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Marketing Action 2</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83" name="Text Box 122">
            <a:extLst>
              <a:ext uri="{FF2B5EF4-FFF2-40B4-BE49-F238E27FC236}">
                <a16:creationId xmlns:a16="http://schemas.microsoft.com/office/drawing/2014/main" id="{0F3E842E-3BD6-C5BC-62EA-26489ACAB0E9}"/>
              </a:ext>
            </a:extLst>
          </p:cNvPr>
          <p:cNvSpPr txBox="1"/>
          <p:nvPr/>
        </p:nvSpPr>
        <p:spPr>
          <a:xfrm>
            <a:off x="2858472" y="7383626"/>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sp>
        <p:nvSpPr>
          <p:cNvPr id="84" name="Text Box 122">
            <a:extLst>
              <a:ext uri="{FF2B5EF4-FFF2-40B4-BE49-F238E27FC236}">
                <a16:creationId xmlns:a16="http://schemas.microsoft.com/office/drawing/2014/main" id="{ABBD2A6D-E0EB-FE98-414C-F9E14C13708D}"/>
              </a:ext>
            </a:extLst>
          </p:cNvPr>
          <p:cNvSpPr txBox="1"/>
          <p:nvPr/>
        </p:nvSpPr>
        <p:spPr>
          <a:xfrm>
            <a:off x="912178" y="7383626"/>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$ 60</a:t>
            </a:r>
          </a:p>
        </p:txBody>
      </p:sp>
      <p:sp>
        <p:nvSpPr>
          <p:cNvPr id="86" name="Text Box 122">
            <a:extLst>
              <a:ext uri="{FF2B5EF4-FFF2-40B4-BE49-F238E27FC236}">
                <a16:creationId xmlns:a16="http://schemas.microsoft.com/office/drawing/2014/main" id="{8BAAD186-F661-8C7D-D686-53F320EC0463}"/>
              </a:ext>
            </a:extLst>
          </p:cNvPr>
          <p:cNvSpPr txBox="1"/>
          <p:nvPr/>
        </p:nvSpPr>
        <p:spPr>
          <a:xfrm>
            <a:off x="2858472" y="8397788"/>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Marketing Action Description:</a:t>
            </a:r>
          </a:p>
        </p:txBody>
      </p:sp>
      <p:sp>
        <p:nvSpPr>
          <p:cNvPr id="110" name="Text Box 28">
            <a:extLst>
              <a:ext uri="{FF2B5EF4-FFF2-40B4-BE49-F238E27FC236}">
                <a16:creationId xmlns:a16="http://schemas.microsoft.com/office/drawing/2014/main" id="{C53ADA10-6176-1CC4-2996-D90538A4D2C2}"/>
              </a:ext>
            </a:extLst>
          </p:cNvPr>
          <p:cNvSpPr txBox="1"/>
          <p:nvPr/>
        </p:nvSpPr>
        <p:spPr>
          <a:xfrm>
            <a:off x="912178" y="8399380"/>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Marketing Action 2</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114" name="Text Box 122">
            <a:extLst>
              <a:ext uri="{FF2B5EF4-FFF2-40B4-BE49-F238E27FC236}">
                <a16:creationId xmlns:a16="http://schemas.microsoft.com/office/drawing/2014/main" id="{6CE933D6-7E50-D2CD-130A-A746AF3FDD91}"/>
              </a:ext>
            </a:extLst>
          </p:cNvPr>
          <p:cNvSpPr txBox="1"/>
          <p:nvPr/>
        </p:nvSpPr>
        <p:spPr>
          <a:xfrm>
            <a:off x="2858472" y="8635983"/>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sp>
        <p:nvSpPr>
          <p:cNvPr id="115" name="Text Box 122">
            <a:extLst>
              <a:ext uri="{FF2B5EF4-FFF2-40B4-BE49-F238E27FC236}">
                <a16:creationId xmlns:a16="http://schemas.microsoft.com/office/drawing/2014/main" id="{601C9243-4471-D140-6B6A-192BE345D440}"/>
              </a:ext>
            </a:extLst>
          </p:cNvPr>
          <p:cNvSpPr txBox="1"/>
          <p:nvPr/>
        </p:nvSpPr>
        <p:spPr>
          <a:xfrm>
            <a:off x="912178" y="8635983"/>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$ 60</a:t>
            </a:r>
          </a:p>
        </p:txBody>
      </p:sp>
      <p:grpSp>
        <p:nvGrpSpPr>
          <p:cNvPr id="43" name="Group 42">
            <a:extLst>
              <a:ext uri="{FF2B5EF4-FFF2-40B4-BE49-F238E27FC236}">
                <a16:creationId xmlns:a16="http://schemas.microsoft.com/office/drawing/2014/main" id="{CB1B0320-CE7D-FE6A-C826-B91726101FF5}"/>
              </a:ext>
            </a:extLst>
          </p:cNvPr>
          <p:cNvGrpSpPr/>
          <p:nvPr/>
        </p:nvGrpSpPr>
        <p:grpSpPr>
          <a:xfrm>
            <a:off x="682131" y="619649"/>
            <a:ext cx="5528169" cy="427203"/>
            <a:chOff x="682131" y="5576632"/>
            <a:chExt cx="5528169" cy="427203"/>
          </a:xfrm>
        </p:grpSpPr>
        <p:sp>
          <p:nvSpPr>
            <p:cNvPr id="45" name="Delay 44">
              <a:extLst>
                <a:ext uri="{FF2B5EF4-FFF2-40B4-BE49-F238E27FC236}">
                  <a16:creationId xmlns:a16="http://schemas.microsoft.com/office/drawing/2014/main" id="{39340147-1EC1-840C-CC8F-D7026BD31F96}"/>
                </a:ext>
              </a:extLst>
            </p:cNvPr>
            <p:cNvSpPr/>
            <p:nvPr/>
          </p:nvSpPr>
          <p:spPr>
            <a:xfrm>
              <a:off x="5788134" y="5576632"/>
              <a:ext cx="422166" cy="422166"/>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042A5DA9-1CEA-4C9B-7AAD-BBDBAB89D428}"/>
                </a:ext>
              </a:extLst>
            </p:cNvPr>
            <p:cNvSpPr/>
            <p:nvPr/>
          </p:nvSpPr>
          <p:spPr>
            <a:xfrm rot="5400000">
              <a:off x="3047067" y="3211700"/>
              <a:ext cx="427199" cy="5157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Text Box 28">
            <a:extLst>
              <a:ext uri="{FF2B5EF4-FFF2-40B4-BE49-F238E27FC236}">
                <a16:creationId xmlns:a16="http://schemas.microsoft.com/office/drawing/2014/main" id="{47C82402-AA07-41E2-2834-88FC1328F2F3}"/>
              </a:ext>
            </a:extLst>
          </p:cNvPr>
          <p:cNvSpPr txBox="1"/>
          <p:nvPr/>
        </p:nvSpPr>
        <p:spPr>
          <a:xfrm>
            <a:off x="912178" y="743715"/>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The Competition</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48" name="Text Box 28">
            <a:extLst>
              <a:ext uri="{FF2B5EF4-FFF2-40B4-BE49-F238E27FC236}">
                <a16:creationId xmlns:a16="http://schemas.microsoft.com/office/drawing/2014/main" id="{61EACD99-C7D0-0288-AC8F-ACC1FA3C3AB7}"/>
              </a:ext>
            </a:extLst>
          </p:cNvPr>
          <p:cNvSpPr txBox="1"/>
          <p:nvPr/>
        </p:nvSpPr>
        <p:spPr>
          <a:xfrm>
            <a:off x="5643276" y="743650"/>
            <a:ext cx="412242"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05</a:t>
            </a:r>
            <a:endParaRPr lang="en-US" sz="1200" dirty="0">
              <a:solidFill>
                <a:srgbClr val="7B7B7F"/>
              </a:solidFill>
              <a:effectLst/>
              <a:latin typeface="Heebo" pitchFamily="2" charset="-79"/>
              <a:ea typeface="Calibri" panose="020F0502020204030204" pitchFamily="34" charset="0"/>
              <a:cs typeface="Heebo" pitchFamily="2" charset="-79"/>
            </a:endParaRPr>
          </a:p>
        </p:txBody>
      </p:sp>
      <p:grpSp>
        <p:nvGrpSpPr>
          <p:cNvPr id="49" name="Group 48">
            <a:extLst>
              <a:ext uri="{FF2B5EF4-FFF2-40B4-BE49-F238E27FC236}">
                <a16:creationId xmlns:a16="http://schemas.microsoft.com/office/drawing/2014/main" id="{03E87602-562F-4002-1D55-584D6FAA26ED}"/>
              </a:ext>
            </a:extLst>
          </p:cNvPr>
          <p:cNvGrpSpPr/>
          <p:nvPr/>
        </p:nvGrpSpPr>
        <p:grpSpPr>
          <a:xfrm>
            <a:off x="682131" y="5449911"/>
            <a:ext cx="5528169" cy="427203"/>
            <a:chOff x="682131" y="5576632"/>
            <a:chExt cx="5528169" cy="427203"/>
          </a:xfrm>
        </p:grpSpPr>
        <p:sp>
          <p:nvSpPr>
            <p:cNvPr id="50" name="Delay 49">
              <a:extLst>
                <a:ext uri="{FF2B5EF4-FFF2-40B4-BE49-F238E27FC236}">
                  <a16:creationId xmlns:a16="http://schemas.microsoft.com/office/drawing/2014/main" id="{9C32E017-C6A7-5CAD-4E57-0A81FF0878B5}"/>
                </a:ext>
              </a:extLst>
            </p:cNvPr>
            <p:cNvSpPr/>
            <p:nvPr/>
          </p:nvSpPr>
          <p:spPr>
            <a:xfrm>
              <a:off x="5788134" y="5576632"/>
              <a:ext cx="422166" cy="422166"/>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5DD580E3-889E-FC97-B077-DA8935A6A111}"/>
                </a:ext>
              </a:extLst>
            </p:cNvPr>
            <p:cNvSpPr/>
            <p:nvPr/>
          </p:nvSpPr>
          <p:spPr>
            <a:xfrm rot="5400000">
              <a:off x="3047067" y="3211700"/>
              <a:ext cx="427199" cy="5157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Text Box 28">
            <a:extLst>
              <a:ext uri="{FF2B5EF4-FFF2-40B4-BE49-F238E27FC236}">
                <a16:creationId xmlns:a16="http://schemas.microsoft.com/office/drawing/2014/main" id="{5D229933-AAAC-5F94-8AA8-5137955CC463}"/>
              </a:ext>
            </a:extLst>
          </p:cNvPr>
          <p:cNvSpPr txBox="1"/>
          <p:nvPr/>
        </p:nvSpPr>
        <p:spPr>
          <a:xfrm>
            <a:off x="912178" y="5573977"/>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Marketing Strategy</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53" name="Text Box 28">
            <a:extLst>
              <a:ext uri="{FF2B5EF4-FFF2-40B4-BE49-F238E27FC236}">
                <a16:creationId xmlns:a16="http://schemas.microsoft.com/office/drawing/2014/main" id="{9FE1C8DA-14B4-511F-EE23-32067620368E}"/>
              </a:ext>
            </a:extLst>
          </p:cNvPr>
          <p:cNvSpPr txBox="1"/>
          <p:nvPr/>
        </p:nvSpPr>
        <p:spPr>
          <a:xfrm>
            <a:off x="5643276" y="5573912"/>
            <a:ext cx="412242"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06</a:t>
            </a:r>
            <a:endParaRPr lang="en-US" sz="1200" dirty="0">
              <a:solidFill>
                <a:srgbClr val="7B7B7F"/>
              </a:solidFill>
              <a:effectLst/>
              <a:latin typeface="Heebo" pitchFamily="2" charset="-79"/>
              <a:ea typeface="Calibri" panose="020F0502020204030204" pitchFamily="34" charset="0"/>
              <a:cs typeface="Heebo" pitchFamily="2" charset="-79"/>
            </a:endParaRPr>
          </a:p>
        </p:txBody>
      </p:sp>
    </p:spTree>
    <p:extLst>
      <p:ext uri="{BB962C8B-B14F-4D97-AF65-F5344CB8AC3E}">
        <p14:creationId xmlns:p14="http://schemas.microsoft.com/office/powerpoint/2010/main" val="4219359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C593C7F8-B920-F85E-0699-5258F451735A}"/>
              </a:ext>
            </a:extLst>
          </p:cNvPr>
          <p:cNvCxnSpPr>
            <a:cxnSpLocks/>
          </p:cNvCxnSpPr>
          <p:nvPr/>
        </p:nvCxnSpPr>
        <p:spPr>
          <a:xfrm>
            <a:off x="685800" y="177048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4" name="Text Box 28">
            <a:extLst>
              <a:ext uri="{FF2B5EF4-FFF2-40B4-BE49-F238E27FC236}">
                <a16:creationId xmlns:a16="http://schemas.microsoft.com/office/drawing/2014/main" id="{307E3EEC-5463-53E6-AEDF-60CCE9B13C6D}"/>
              </a:ext>
            </a:extLst>
          </p:cNvPr>
          <p:cNvSpPr txBox="1"/>
          <p:nvPr/>
        </p:nvSpPr>
        <p:spPr>
          <a:xfrm>
            <a:off x="647700" y="1283651"/>
            <a:ext cx="1873858"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Business Operational Hours: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39" name="Text Box 122">
            <a:extLst>
              <a:ext uri="{FF2B5EF4-FFF2-40B4-BE49-F238E27FC236}">
                <a16:creationId xmlns:a16="http://schemas.microsoft.com/office/drawing/2014/main" id="{1A492CB6-2035-911C-DB90-2AEFB4705D62}"/>
              </a:ext>
            </a:extLst>
          </p:cNvPr>
          <p:cNvSpPr txBox="1"/>
          <p:nvPr/>
        </p:nvSpPr>
        <p:spPr>
          <a:xfrm>
            <a:off x="2858472" y="1283651"/>
            <a:ext cx="3351828"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a:t>
            </a:r>
          </a:p>
          <a:p>
            <a:pPr marR="0">
              <a:lnSpc>
                <a:spcPts val="1380"/>
              </a:lnSpc>
              <a:spcBef>
                <a:spcPts val="0"/>
              </a:spcBef>
            </a:pPr>
            <a:r>
              <a:rPr lang="en-US" sz="900" dirty="0">
                <a:latin typeface="Be Vietnam Pro Light" pitchFamily="2" charset="77"/>
                <a:ea typeface="Times New Roman" panose="02020603050405020304" pitchFamily="18" charset="0"/>
              </a:rPr>
              <a:t>S</a:t>
            </a:r>
            <a:r>
              <a:rPr lang="en-US" sz="900" dirty="0">
                <a:effectLst/>
                <a:latin typeface="Be Vietnam Pro Light" pitchFamily="2" charset="77"/>
                <a:ea typeface="Times New Roman" panose="02020603050405020304" pitchFamily="18" charset="0"/>
              </a:rPr>
              <a:t>olves the customer's problem</a:t>
            </a:r>
            <a:r>
              <a:rPr lang="en-US" sz="900" dirty="0">
                <a:latin typeface="Be Vietnam Pro Light" pitchFamily="2" charset="77"/>
                <a:ea typeface="Times New Roman" panose="02020603050405020304" pitchFamily="18" charset="0"/>
              </a:rPr>
              <a:t> </a:t>
            </a:r>
            <a:r>
              <a:rPr lang="en-US" sz="900" dirty="0">
                <a:effectLst/>
                <a:latin typeface="Be Vietnam Pro Light" pitchFamily="2" charset="77"/>
                <a:ea typeface="Times New Roman" panose="02020603050405020304" pitchFamily="18" charset="0"/>
              </a:rPr>
              <a:t>the benefits. </a:t>
            </a:r>
          </a:p>
        </p:txBody>
      </p:sp>
      <p:cxnSp>
        <p:nvCxnSpPr>
          <p:cNvPr id="56" name="Straight Connector 55">
            <a:extLst>
              <a:ext uri="{FF2B5EF4-FFF2-40B4-BE49-F238E27FC236}">
                <a16:creationId xmlns:a16="http://schemas.microsoft.com/office/drawing/2014/main" id="{29B1801B-DC88-7CBA-C896-E16BDBF9FE76}"/>
              </a:ext>
            </a:extLst>
          </p:cNvPr>
          <p:cNvCxnSpPr>
            <a:cxnSpLocks/>
          </p:cNvCxnSpPr>
          <p:nvPr/>
        </p:nvCxnSpPr>
        <p:spPr>
          <a:xfrm>
            <a:off x="685800" y="2582161"/>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7" name="Text Box 28">
            <a:extLst>
              <a:ext uri="{FF2B5EF4-FFF2-40B4-BE49-F238E27FC236}">
                <a16:creationId xmlns:a16="http://schemas.microsoft.com/office/drawing/2014/main" id="{E88724F8-0E24-0360-E085-C318ACCE046C}"/>
              </a:ext>
            </a:extLst>
          </p:cNvPr>
          <p:cNvSpPr txBox="1"/>
          <p:nvPr/>
        </p:nvSpPr>
        <p:spPr>
          <a:xfrm>
            <a:off x="647700" y="1889587"/>
            <a:ext cx="1873858"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Facilities &amp; Equipment:</a:t>
            </a:r>
            <a:endParaRPr lang="en-US" sz="900" dirty="0">
              <a:solidFill>
                <a:schemeClr val="tx2"/>
              </a:solidFill>
              <a:effectLst/>
              <a:latin typeface="Heebo" pitchFamily="2" charset="-79"/>
              <a:ea typeface="Calibri" panose="020F0502020204030204" pitchFamily="34" charset="0"/>
              <a:cs typeface="Heebo" pitchFamily="2" charset="-79"/>
            </a:endParaRPr>
          </a:p>
        </p:txBody>
      </p:sp>
      <p:cxnSp>
        <p:nvCxnSpPr>
          <p:cNvPr id="60" name="Straight Connector 59">
            <a:extLst>
              <a:ext uri="{FF2B5EF4-FFF2-40B4-BE49-F238E27FC236}">
                <a16:creationId xmlns:a16="http://schemas.microsoft.com/office/drawing/2014/main" id="{D3468907-BF93-EB3D-B239-0BEE334F8006}"/>
              </a:ext>
            </a:extLst>
          </p:cNvPr>
          <p:cNvCxnSpPr>
            <a:cxnSpLocks/>
          </p:cNvCxnSpPr>
          <p:nvPr/>
        </p:nvCxnSpPr>
        <p:spPr>
          <a:xfrm>
            <a:off x="685800" y="341660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1" name="Text Box 28">
            <a:extLst>
              <a:ext uri="{FF2B5EF4-FFF2-40B4-BE49-F238E27FC236}">
                <a16:creationId xmlns:a16="http://schemas.microsoft.com/office/drawing/2014/main" id="{7E3CE908-9444-E670-C0D3-386CA13F7AB1}"/>
              </a:ext>
            </a:extLst>
          </p:cNvPr>
          <p:cNvSpPr txBox="1"/>
          <p:nvPr/>
        </p:nvSpPr>
        <p:spPr>
          <a:xfrm>
            <a:off x="647700" y="2724031"/>
            <a:ext cx="1873858"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Vendors / Supplies: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64" name="Text Box 122">
            <a:extLst>
              <a:ext uri="{FF2B5EF4-FFF2-40B4-BE49-F238E27FC236}">
                <a16:creationId xmlns:a16="http://schemas.microsoft.com/office/drawing/2014/main" id="{C25F2607-EFDB-6EC7-8BC9-755B4FCB3CD1}"/>
              </a:ext>
            </a:extLst>
          </p:cNvPr>
          <p:cNvSpPr txBox="1"/>
          <p:nvPr/>
        </p:nvSpPr>
        <p:spPr>
          <a:xfrm>
            <a:off x="2858472" y="2724031"/>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228600" marR="0" indent="-228600">
              <a:lnSpc>
                <a:spcPts val="1380"/>
              </a:lnSpc>
              <a:spcBef>
                <a:spcPts val="0"/>
              </a:spcBef>
              <a:buFont typeface="+mj-lt"/>
              <a:buAutoNum type="arabicPeriod"/>
            </a:pPr>
            <a:r>
              <a:rPr lang="en-US" sz="900" dirty="0">
                <a:effectLst/>
                <a:latin typeface="Be Vietnam Pro Light" pitchFamily="2" charset="77"/>
                <a:ea typeface="Times New Roman" panose="02020603050405020304" pitchFamily="18" charset="0"/>
              </a:rPr>
              <a:t>Value proposition to the customer.</a:t>
            </a:r>
          </a:p>
          <a:p>
            <a:pPr marL="228600" marR="0" indent="-228600">
              <a:lnSpc>
                <a:spcPts val="1380"/>
              </a:lnSpc>
              <a:spcBef>
                <a:spcPts val="0"/>
              </a:spcBef>
              <a:buFont typeface="+mj-lt"/>
              <a:buAutoNum type="arabicPeriod"/>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strategy and the plan may be incorporated.</a:t>
            </a:r>
          </a:p>
          <a:p>
            <a:pPr marL="228600" marR="0" indent="-228600">
              <a:lnSpc>
                <a:spcPts val="1380"/>
              </a:lnSpc>
              <a:spcBef>
                <a:spcPts val="0"/>
              </a:spcBef>
              <a:buFont typeface="+mj-lt"/>
              <a:buAutoNum type="arabicPeriod"/>
            </a:pPr>
            <a:r>
              <a:rPr lang="en-US" sz="900" dirty="0">
                <a:latin typeface="Be Vietnam Pro Light" pitchFamily="2" charset="77"/>
                <a:ea typeface="Times New Roman" panose="02020603050405020304" pitchFamily="18" charset="0"/>
              </a:rPr>
              <a:t>P</a:t>
            </a:r>
            <a:r>
              <a:rPr lang="en-US" sz="900" dirty="0">
                <a:effectLst/>
                <a:latin typeface="Be Vietnam Pro Light" pitchFamily="2" charset="77"/>
                <a:ea typeface="Times New Roman" panose="02020603050405020304" pitchFamily="18" charset="0"/>
              </a:rPr>
              <a:t>articularly for smaller companies that may.</a:t>
            </a:r>
          </a:p>
        </p:txBody>
      </p:sp>
      <p:sp>
        <p:nvSpPr>
          <p:cNvPr id="66" name="Text Box 28">
            <a:extLst>
              <a:ext uri="{FF2B5EF4-FFF2-40B4-BE49-F238E27FC236}">
                <a16:creationId xmlns:a16="http://schemas.microsoft.com/office/drawing/2014/main" id="{24DE2FE1-CA23-2DC2-5991-64AB5A78107B}"/>
              </a:ext>
            </a:extLst>
          </p:cNvPr>
          <p:cNvSpPr txBox="1"/>
          <p:nvPr/>
        </p:nvSpPr>
        <p:spPr>
          <a:xfrm>
            <a:off x="647700" y="3545918"/>
            <a:ext cx="1873858"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Employees Needed:</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43" name="Text Box 122">
            <a:extLst>
              <a:ext uri="{FF2B5EF4-FFF2-40B4-BE49-F238E27FC236}">
                <a16:creationId xmlns:a16="http://schemas.microsoft.com/office/drawing/2014/main" id="{A58C62C5-2F5C-6B11-90EB-268485D9711C}"/>
              </a:ext>
            </a:extLst>
          </p:cNvPr>
          <p:cNvSpPr txBox="1"/>
          <p:nvPr/>
        </p:nvSpPr>
        <p:spPr>
          <a:xfrm>
            <a:off x="3173103" y="1829775"/>
            <a:ext cx="1284597"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a:t>
            </a:r>
          </a:p>
          <a:p>
            <a:pPr marL="0" marR="0">
              <a:lnSpc>
                <a:spcPts val="1380"/>
              </a:lnSpc>
              <a:spcBef>
                <a:spcPts val="0"/>
              </a:spcBef>
            </a:pPr>
            <a:r>
              <a:rPr lang="en-US" sz="900" dirty="0">
                <a:effectLst/>
                <a:latin typeface="Be Vietnam Pro Light" pitchFamily="2" charset="77"/>
                <a:ea typeface="Times New Roman" panose="02020603050405020304" pitchFamily="18" charset="0"/>
              </a:rPr>
              <a:t>Product or brand.</a:t>
            </a:r>
          </a:p>
        </p:txBody>
      </p:sp>
      <p:sp>
        <p:nvSpPr>
          <p:cNvPr id="50" name="Text Box 122">
            <a:extLst>
              <a:ext uri="{FF2B5EF4-FFF2-40B4-BE49-F238E27FC236}">
                <a16:creationId xmlns:a16="http://schemas.microsoft.com/office/drawing/2014/main" id="{7B89DA86-12ED-B656-8C72-27B0A9A0C048}"/>
              </a:ext>
            </a:extLst>
          </p:cNvPr>
          <p:cNvSpPr txBox="1"/>
          <p:nvPr/>
        </p:nvSpPr>
        <p:spPr>
          <a:xfrm>
            <a:off x="4935239" y="1829775"/>
            <a:ext cx="1284597"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a:t>
            </a:r>
          </a:p>
          <a:p>
            <a:pPr marL="0" marR="0">
              <a:lnSpc>
                <a:spcPts val="1380"/>
              </a:lnSpc>
              <a:spcBef>
                <a:spcPts val="0"/>
              </a:spcBef>
            </a:pPr>
            <a:r>
              <a:rPr lang="en-US" sz="900" dirty="0">
                <a:effectLst/>
                <a:latin typeface="Be Vietnam Pro Light" pitchFamily="2" charset="77"/>
                <a:ea typeface="Times New Roman" panose="02020603050405020304" pitchFamily="18" charset="0"/>
              </a:rPr>
              <a:t>Product or brand.</a:t>
            </a:r>
          </a:p>
        </p:txBody>
      </p:sp>
      <p:sp>
        <p:nvSpPr>
          <p:cNvPr id="54" name="Text Box 122">
            <a:extLst>
              <a:ext uri="{FF2B5EF4-FFF2-40B4-BE49-F238E27FC236}">
                <a16:creationId xmlns:a16="http://schemas.microsoft.com/office/drawing/2014/main" id="{A280CE31-B9ED-6ABC-07CE-4C0CA932BF72}"/>
              </a:ext>
            </a:extLst>
          </p:cNvPr>
          <p:cNvSpPr txBox="1"/>
          <p:nvPr/>
        </p:nvSpPr>
        <p:spPr>
          <a:xfrm>
            <a:off x="3173103" y="3536930"/>
            <a:ext cx="1284597"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a:t>
            </a:r>
          </a:p>
          <a:p>
            <a:pPr marL="0" marR="0">
              <a:lnSpc>
                <a:spcPts val="1380"/>
              </a:lnSpc>
              <a:spcBef>
                <a:spcPts val="0"/>
              </a:spcBef>
            </a:pPr>
            <a:r>
              <a:rPr lang="en-US" sz="900" dirty="0">
                <a:effectLst/>
                <a:latin typeface="Be Vietnam Pro Light" pitchFamily="2" charset="77"/>
                <a:ea typeface="Times New Roman" panose="02020603050405020304" pitchFamily="18" charset="0"/>
              </a:rPr>
              <a:t>Product or brand.</a:t>
            </a:r>
          </a:p>
        </p:txBody>
      </p:sp>
      <p:sp>
        <p:nvSpPr>
          <p:cNvPr id="75" name="Text Box 122">
            <a:extLst>
              <a:ext uri="{FF2B5EF4-FFF2-40B4-BE49-F238E27FC236}">
                <a16:creationId xmlns:a16="http://schemas.microsoft.com/office/drawing/2014/main" id="{6CBD8477-AA16-3A05-67F2-4A720868906F}"/>
              </a:ext>
            </a:extLst>
          </p:cNvPr>
          <p:cNvSpPr txBox="1"/>
          <p:nvPr/>
        </p:nvSpPr>
        <p:spPr>
          <a:xfrm>
            <a:off x="4935239" y="3536930"/>
            <a:ext cx="1284597"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a:t>
            </a:r>
          </a:p>
        </p:txBody>
      </p:sp>
      <p:sp>
        <p:nvSpPr>
          <p:cNvPr id="59" name="Graphic 2">
            <a:extLst>
              <a:ext uri="{FF2B5EF4-FFF2-40B4-BE49-F238E27FC236}">
                <a16:creationId xmlns:a16="http://schemas.microsoft.com/office/drawing/2014/main" id="{FB4EDD0C-0065-27A3-4243-B9166DF2EED8}"/>
              </a:ext>
            </a:extLst>
          </p:cNvPr>
          <p:cNvSpPr/>
          <p:nvPr/>
        </p:nvSpPr>
        <p:spPr>
          <a:xfrm>
            <a:off x="2862609" y="3545918"/>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5" name="Graphic 2">
            <a:extLst>
              <a:ext uri="{FF2B5EF4-FFF2-40B4-BE49-F238E27FC236}">
                <a16:creationId xmlns:a16="http://schemas.microsoft.com/office/drawing/2014/main" id="{F57E1E39-B9B0-ED00-77DA-35EDE1600F00}"/>
              </a:ext>
            </a:extLst>
          </p:cNvPr>
          <p:cNvSpPr/>
          <p:nvPr/>
        </p:nvSpPr>
        <p:spPr>
          <a:xfrm>
            <a:off x="2862609" y="371651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7" name="Graphic 2">
            <a:extLst>
              <a:ext uri="{FF2B5EF4-FFF2-40B4-BE49-F238E27FC236}">
                <a16:creationId xmlns:a16="http://schemas.microsoft.com/office/drawing/2014/main" id="{5FF6D91B-0A90-775A-BE44-E6E2B737D8C7}"/>
              </a:ext>
            </a:extLst>
          </p:cNvPr>
          <p:cNvSpPr/>
          <p:nvPr/>
        </p:nvSpPr>
        <p:spPr>
          <a:xfrm>
            <a:off x="2862609" y="388711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8" name="Graphic 2">
            <a:extLst>
              <a:ext uri="{FF2B5EF4-FFF2-40B4-BE49-F238E27FC236}">
                <a16:creationId xmlns:a16="http://schemas.microsoft.com/office/drawing/2014/main" id="{64592CF2-5E27-29D1-13CA-F673A4B13B89}"/>
              </a:ext>
            </a:extLst>
          </p:cNvPr>
          <p:cNvSpPr/>
          <p:nvPr/>
        </p:nvSpPr>
        <p:spPr>
          <a:xfrm>
            <a:off x="4616272" y="3545918"/>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9" name="Graphic 2">
            <a:extLst>
              <a:ext uri="{FF2B5EF4-FFF2-40B4-BE49-F238E27FC236}">
                <a16:creationId xmlns:a16="http://schemas.microsoft.com/office/drawing/2014/main" id="{2CAD8C44-FE0E-91CD-6CDA-A30E4F8BBCDB}"/>
              </a:ext>
            </a:extLst>
          </p:cNvPr>
          <p:cNvSpPr/>
          <p:nvPr/>
        </p:nvSpPr>
        <p:spPr>
          <a:xfrm>
            <a:off x="4616272" y="371651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0" name="Graphic 2">
            <a:extLst>
              <a:ext uri="{FF2B5EF4-FFF2-40B4-BE49-F238E27FC236}">
                <a16:creationId xmlns:a16="http://schemas.microsoft.com/office/drawing/2014/main" id="{C6AAA375-4444-ACCA-82E0-02D48B2A0254}"/>
              </a:ext>
            </a:extLst>
          </p:cNvPr>
          <p:cNvSpPr/>
          <p:nvPr/>
        </p:nvSpPr>
        <p:spPr>
          <a:xfrm>
            <a:off x="4616272" y="388711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2" name="Graphic 2">
            <a:extLst>
              <a:ext uri="{FF2B5EF4-FFF2-40B4-BE49-F238E27FC236}">
                <a16:creationId xmlns:a16="http://schemas.microsoft.com/office/drawing/2014/main" id="{45DBB6C3-052A-28AB-9BE4-7F82CC52629F}"/>
              </a:ext>
            </a:extLst>
          </p:cNvPr>
          <p:cNvSpPr/>
          <p:nvPr/>
        </p:nvSpPr>
        <p:spPr>
          <a:xfrm>
            <a:off x="2862609" y="184677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3" name="Graphic 2">
            <a:extLst>
              <a:ext uri="{FF2B5EF4-FFF2-40B4-BE49-F238E27FC236}">
                <a16:creationId xmlns:a16="http://schemas.microsoft.com/office/drawing/2014/main" id="{9445EDC3-3C69-EC30-B0D7-507C31634DA3}"/>
              </a:ext>
            </a:extLst>
          </p:cNvPr>
          <p:cNvSpPr/>
          <p:nvPr/>
        </p:nvSpPr>
        <p:spPr>
          <a:xfrm>
            <a:off x="2862609" y="201736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7" name="Graphic 2">
            <a:extLst>
              <a:ext uri="{FF2B5EF4-FFF2-40B4-BE49-F238E27FC236}">
                <a16:creationId xmlns:a16="http://schemas.microsoft.com/office/drawing/2014/main" id="{BC1ECD29-6CE3-83BF-1245-5AE7557F6DA6}"/>
              </a:ext>
            </a:extLst>
          </p:cNvPr>
          <p:cNvSpPr/>
          <p:nvPr/>
        </p:nvSpPr>
        <p:spPr>
          <a:xfrm>
            <a:off x="2862609" y="2187966"/>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8" name="Graphic 2">
            <a:extLst>
              <a:ext uri="{FF2B5EF4-FFF2-40B4-BE49-F238E27FC236}">
                <a16:creationId xmlns:a16="http://schemas.microsoft.com/office/drawing/2014/main" id="{2FBE1935-7441-5CC5-2788-02888DCFE1D3}"/>
              </a:ext>
            </a:extLst>
          </p:cNvPr>
          <p:cNvSpPr/>
          <p:nvPr/>
        </p:nvSpPr>
        <p:spPr>
          <a:xfrm>
            <a:off x="4616272" y="184677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9" name="Graphic 2">
            <a:extLst>
              <a:ext uri="{FF2B5EF4-FFF2-40B4-BE49-F238E27FC236}">
                <a16:creationId xmlns:a16="http://schemas.microsoft.com/office/drawing/2014/main" id="{1A180C84-A76F-61A0-8108-6255BE169CF8}"/>
              </a:ext>
            </a:extLst>
          </p:cNvPr>
          <p:cNvSpPr/>
          <p:nvPr/>
        </p:nvSpPr>
        <p:spPr>
          <a:xfrm>
            <a:off x="4616272" y="201736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80" name="Graphic 2">
            <a:extLst>
              <a:ext uri="{FF2B5EF4-FFF2-40B4-BE49-F238E27FC236}">
                <a16:creationId xmlns:a16="http://schemas.microsoft.com/office/drawing/2014/main" id="{A3024136-946F-B6C7-4E98-B4B4CD51D5B3}"/>
              </a:ext>
            </a:extLst>
          </p:cNvPr>
          <p:cNvSpPr/>
          <p:nvPr/>
        </p:nvSpPr>
        <p:spPr>
          <a:xfrm>
            <a:off x="4616272" y="2187966"/>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grpSp>
        <p:nvGrpSpPr>
          <p:cNvPr id="44" name="Group 43">
            <a:extLst>
              <a:ext uri="{FF2B5EF4-FFF2-40B4-BE49-F238E27FC236}">
                <a16:creationId xmlns:a16="http://schemas.microsoft.com/office/drawing/2014/main" id="{733F8309-A4C6-BEEB-0638-68B6DDDD0A7B}"/>
              </a:ext>
            </a:extLst>
          </p:cNvPr>
          <p:cNvGrpSpPr/>
          <p:nvPr/>
        </p:nvGrpSpPr>
        <p:grpSpPr>
          <a:xfrm>
            <a:off x="682131" y="619649"/>
            <a:ext cx="5528169" cy="427203"/>
            <a:chOff x="682131" y="5576632"/>
            <a:chExt cx="5528169" cy="427203"/>
          </a:xfrm>
        </p:grpSpPr>
        <p:sp>
          <p:nvSpPr>
            <p:cNvPr id="45" name="Delay 44">
              <a:extLst>
                <a:ext uri="{FF2B5EF4-FFF2-40B4-BE49-F238E27FC236}">
                  <a16:creationId xmlns:a16="http://schemas.microsoft.com/office/drawing/2014/main" id="{346A2FA9-F87F-51C8-E2D7-0AD7C2044805}"/>
                </a:ext>
              </a:extLst>
            </p:cNvPr>
            <p:cNvSpPr/>
            <p:nvPr/>
          </p:nvSpPr>
          <p:spPr>
            <a:xfrm>
              <a:off x="5788134" y="5576632"/>
              <a:ext cx="422166" cy="422166"/>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4B91DBAA-BE37-5E0B-0086-EC49D1043759}"/>
                </a:ext>
              </a:extLst>
            </p:cNvPr>
            <p:cNvSpPr/>
            <p:nvPr/>
          </p:nvSpPr>
          <p:spPr>
            <a:xfrm rot="5400000">
              <a:off x="3047067" y="3211700"/>
              <a:ext cx="427199" cy="5157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Text Box 28">
            <a:extLst>
              <a:ext uri="{FF2B5EF4-FFF2-40B4-BE49-F238E27FC236}">
                <a16:creationId xmlns:a16="http://schemas.microsoft.com/office/drawing/2014/main" id="{2B7B92C6-A5F4-A49F-916C-5D64CE9CECDD}"/>
              </a:ext>
            </a:extLst>
          </p:cNvPr>
          <p:cNvSpPr txBox="1"/>
          <p:nvPr/>
        </p:nvSpPr>
        <p:spPr>
          <a:xfrm>
            <a:off x="912178" y="743715"/>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Operation Plan</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52" name="Text Box 28">
            <a:extLst>
              <a:ext uri="{FF2B5EF4-FFF2-40B4-BE49-F238E27FC236}">
                <a16:creationId xmlns:a16="http://schemas.microsoft.com/office/drawing/2014/main" id="{5AB856DF-26AF-F270-30B9-AA68DC1163B5}"/>
              </a:ext>
            </a:extLst>
          </p:cNvPr>
          <p:cNvSpPr txBox="1"/>
          <p:nvPr/>
        </p:nvSpPr>
        <p:spPr>
          <a:xfrm>
            <a:off x="5643276" y="743650"/>
            <a:ext cx="412242"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07</a:t>
            </a:r>
            <a:endParaRPr lang="en-US" sz="1200" dirty="0">
              <a:solidFill>
                <a:srgbClr val="7B7B7F"/>
              </a:solidFill>
              <a:effectLst/>
              <a:latin typeface="Heebo" pitchFamily="2" charset="-79"/>
              <a:ea typeface="Calibri" panose="020F0502020204030204" pitchFamily="34" charset="0"/>
              <a:cs typeface="Heebo" pitchFamily="2" charset="-79"/>
            </a:endParaRPr>
          </a:p>
        </p:txBody>
      </p:sp>
      <p:grpSp>
        <p:nvGrpSpPr>
          <p:cNvPr id="53" name="Group 52">
            <a:extLst>
              <a:ext uri="{FF2B5EF4-FFF2-40B4-BE49-F238E27FC236}">
                <a16:creationId xmlns:a16="http://schemas.microsoft.com/office/drawing/2014/main" id="{17946BEE-3CE1-7FA7-2C08-E96EF1D35A9C}"/>
              </a:ext>
            </a:extLst>
          </p:cNvPr>
          <p:cNvGrpSpPr/>
          <p:nvPr/>
        </p:nvGrpSpPr>
        <p:grpSpPr>
          <a:xfrm>
            <a:off x="682131" y="4492052"/>
            <a:ext cx="5528169" cy="427203"/>
            <a:chOff x="682131" y="5576632"/>
            <a:chExt cx="5528169" cy="427203"/>
          </a:xfrm>
        </p:grpSpPr>
        <p:sp>
          <p:nvSpPr>
            <p:cNvPr id="55" name="Delay 54">
              <a:extLst>
                <a:ext uri="{FF2B5EF4-FFF2-40B4-BE49-F238E27FC236}">
                  <a16:creationId xmlns:a16="http://schemas.microsoft.com/office/drawing/2014/main" id="{B722C6AA-7B28-2BF0-D4A4-7E4A6B050275}"/>
                </a:ext>
              </a:extLst>
            </p:cNvPr>
            <p:cNvSpPr/>
            <p:nvPr/>
          </p:nvSpPr>
          <p:spPr>
            <a:xfrm>
              <a:off x="5788134" y="5576632"/>
              <a:ext cx="422166" cy="422166"/>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EA069983-A7AD-3AC6-256A-6AE7CD85C258}"/>
                </a:ext>
              </a:extLst>
            </p:cNvPr>
            <p:cNvSpPr/>
            <p:nvPr/>
          </p:nvSpPr>
          <p:spPr>
            <a:xfrm rot="5400000">
              <a:off x="3047067" y="3211700"/>
              <a:ext cx="427199" cy="5157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Text Box 28">
            <a:extLst>
              <a:ext uri="{FF2B5EF4-FFF2-40B4-BE49-F238E27FC236}">
                <a16:creationId xmlns:a16="http://schemas.microsoft.com/office/drawing/2014/main" id="{CD9363E8-F79D-DB22-771F-0507D2F55282}"/>
              </a:ext>
            </a:extLst>
          </p:cNvPr>
          <p:cNvSpPr txBox="1"/>
          <p:nvPr/>
        </p:nvSpPr>
        <p:spPr>
          <a:xfrm>
            <a:off x="912178" y="4630406"/>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Financial Plan</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63" name="Text Box 28">
            <a:extLst>
              <a:ext uri="{FF2B5EF4-FFF2-40B4-BE49-F238E27FC236}">
                <a16:creationId xmlns:a16="http://schemas.microsoft.com/office/drawing/2014/main" id="{EF11D3E1-8B95-6395-8EEF-547509513CDF}"/>
              </a:ext>
            </a:extLst>
          </p:cNvPr>
          <p:cNvSpPr txBox="1"/>
          <p:nvPr/>
        </p:nvSpPr>
        <p:spPr>
          <a:xfrm>
            <a:off x="5643276" y="4630341"/>
            <a:ext cx="412242"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08</a:t>
            </a:r>
            <a:endParaRPr lang="en-US" sz="1200" dirty="0">
              <a:solidFill>
                <a:srgbClr val="7B7B7F"/>
              </a:solidFill>
              <a:effectLst/>
              <a:latin typeface="Heebo" pitchFamily="2" charset="-79"/>
              <a:ea typeface="Calibri" panose="020F0502020204030204" pitchFamily="34" charset="0"/>
              <a:cs typeface="Heebo" pitchFamily="2" charset="-79"/>
            </a:endParaRPr>
          </a:p>
        </p:txBody>
      </p:sp>
      <p:grpSp>
        <p:nvGrpSpPr>
          <p:cNvPr id="3" name="Group 2">
            <a:extLst>
              <a:ext uri="{FF2B5EF4-FFF2-40B4-BE49-F238E27FC236}">
                <a16:creationId xmlns:a16="http://schemas.microsoft.com/office/drawing/2014/main" id="{AACF9DA8-D825-31A8-80AF-48D76303554C}"/>
              </a:ext>
            </a:extLst>
          </p:cNvPr>
          <p:cNvGrpSpPr/>
          <p:nvPr/>
        </p:nvGrpSpPr>
        <p:grpSpPr>
          <a:xfrm>
            <a:off x="685800" y="5822513"/>
            <a:ext cx="5524500" cy="3611675"/>
            <a:chOff x="685800" y="5693922"/>
            <a:chExt cx="5524500" cy="3611675"/>
          </a:xfrm>
        </p:grpSpPr>
        <p:grpSp>
          <p:nvGrpSpPr>
            <p:cNvPr id="40" name="Group 39">
              <a:extLst>
                <a:ext uri="{FF2B5EF4-FFF2-40B4-BE49-F238E27FC236}">
                  <a16:creationId xmlns:a16="http://schemas.microsoft.com/office/drawing/2014/main" id="{A235205B-B288-2CDD-2521-5BC48877640B}"/>
                </a:ext>
              </a:extLst>
            </p:cNvPr>
            <p:cNvGrpSpPr/>
            <p:nvPr/>
          </p:nvGrpSpPr>
          <p:grpSpPr>
            <a:xfrm>
              <a:off x="685800" y="5693922"/>
              <a:ext cx="5524500" cy="3611675"/>
              <a:chOff x="5157992" y="1665629"/>
              <a:chExt cx="2936367" cy="1919171"/>
            </a:xfrm>
            <a:solidFill>
              <a:schemeClr val="bg1">
                <a:lumMod val="95000"/>
              </a:schemeClr>
            </a:solidFill>
          </p:grpSpPr>
          <p:sp>
            <p:nvSpPr>
              <p:cNvPr id="41" name="Freeform 5">
                <a:extLst>
                  <a:ext uri="{FF2B5EF4-FFF2-40B4-BE49-F238E27FC236}">
                    <a16:creationId xmlns:a16="http://schemas.microsoft.com/office/drawing/2014/main" id="{508D1F94-B0B9-8C13-413C-6B9D42B1B476}"/>
                  </a:ext>
                </a:extLst>
              </p:cNvPr>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42" name="Freeform 6">
                <a:extLst>
                  <a:ext uri="{FF2B5EF4-FFF2-40B4-BE49-F238E27FC236}">
                    <a16:creationId xmlns:a16="http://schemas.microsoft.com/office/drawing/2014/main" id="{74C43E63-0762-D048-7F60-B8DB6D19F757}"/>
                  </a:ext>
                </a:extLst>
              </p:cNvPr>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46" name="Freeform 7">
                <a:extLst>
                  <a:ext uri="{FF2B5EF4-FFF2-40B4-BE49-F238E27FC236}">
                    <a16:creationId xmlns:a16="http://schemas.microsoft.com/office/drawing/2014/main" id="{6C676C54-8810-33C7-74C0-B82A21827327}"/>
                  </a:ext>
                </a:extLst>
              </p:cNvPr>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47" name="Freeform 8">
                <a:extLst>
                  <a:ext uri="{FF2B5EF4-FFF2-40B4-BE49-F238E27FC236}">
                    <a16:creationId xmlns:a16="http://schemas.microsoft.com/office/drawing/2014/main" id="{16BD18EC-C658-464B-B2C4-69C4D44F8992}"/>
                  </a:ext>
                </a:extLst>
              </p:cNvPr>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48" name="Freeform 9">
                <a:extLst>
                  <a:ext uri="{FF2B5EF4-FFF2-40B4-BE49-F238E27FC236}">
                    <a16:creationId xmlns:a16="http://schemas.microsoft.com/office/drawing/2014/main" id="{B70EEB64-51B1-0697-E42C-0CDA3DDD1A8B}"/>
                  </a:ext>
                </a:extLst>
              </p:cNvPr>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71" name="Freeform 10">
                <a:extLst>
                  <a:ext uri="{FF2B5EF4-FFF2-40B4-BE49-F238E27FC236}">
                    <a16:creationId xmlns:a16="http://schemas.microsoft.com/office/drawing/2014/main" id="{34AD67D5-56C8-60E7-8A2A-C276E85A1A81}"/>
                  </a:ext>
                </a:extLst>
              </p:cNvPr>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74" name="Freeform 11">
                <a:extLst>
                  <a:ext uri="{FF2B5EF4-FFF2-40B4-BE49-F238E27FC236}">
                    <a16:creationId xmlns:a16="http://schemas.microsoft.com/office/drawing/2014/main" id="{0A1B83E9-2EA7-8796-27F2-8DFD0E0A08AA}"/>
                  </a:ext>
                </a:extLst>
              </p:cNvPr>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76" name="Freeform 12">
                <a:extLst>
                  <a:ext uri="{FF2B5EF4-FFF2-40B4-BE49-F238E27FC236}">
                    <a16:creationId xmlns:a16="http://schemas.microsoft.com/office/drawing/2014/main" id="{7ECAD4D9-7609-1465-00E4-1944EC8583BC}"/>
                  </a:ext>
                </a:extLst>
              </p:cNvPr>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81" name="Freeform 13">
                <a:extLst>
                  <a:ext uri="{FF2B5EF4-FFF2-40B4-BE49-F238E27FC236}">
                    <a16:creationId xmlns:a16="http://schemas.microsoft.com/office/drawing/2014/main" id="{B0124176-F443-D9BD-538E-1E54E66C6D6B}"/>
                  </a:ext>
                </a:extLst>
              </p:cNvPr>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82" name="Freeform 14">
                <a:extLst>
                  <a:ext uri="{FF2B5EF4-FFF2-40B4-BE49-F238E27FC236}">
                    <a16:creationId xmlns:a16="http://schemas.microsoft.com/office/drawing/2014/main" id="{972024ED-2664-3B5A-BD0A-5D5C37289349}"/>
                  </a:ext>
                </a:extLst>
              </p:cNvPr>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83" name="Freeform 15">
                <a:extLst>
                  <a:ext uri="{FF2B5EF4-FFF2-40B4-BE49-F238E27FC236}">
                    <a16:creationId xmlns:a16="http://schemas.microsoft.com/office/drawing/2014/main" id="{6ADFE5A8-9E68-3E59-13C5-453158C368AB}"/>
                  </a:ext>
                </a:extLst>
              </p:cNvPr>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84" name="Freeform 16">
                <a:extLst>
                  <a:ext uri="{FF2B5EF4-FFF2-40B4-BE49-F238E27FC236}">
                    <a16:creationId xmlns:a16="http://schemas.microsoft.com/office/drawing/2014/main" id="{2E9D4838-557F-7F03-9099-7527B0BFF660}"/>
                  </a:ext>
                </a:extLst>
              </p:cNvPr>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85" name="Freeform 17">
                <a:extLst>
                  <a:ext uri="{FF2B5EF4-FFF2-40B4-BE49-F238E27FC236}">
                    <a16:creationId xmlns:a16="http://schemas.microsoft.com/office/drawing/2014/main" id="{FD9005CE-7A5F-D911-48BE-DD944D3D1DBF}"/>
                  </a:ext>
                </a:extLst>
              </p:cNvPr>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86" name="Freeform 18">
                <a:extLst>
                  <a:ext uri="{FF2B5EF4-FFF2-40B4-BE49-F238E27FC236}">
                    <a16:creationId xmlns:a16="http://schemas.microsoft.com/office/drawing/2014/main" id="{D05A902E-21CE-2681-4D4F-4036B462BAF3}"/>
                  </a:ext>
                </a:extLst>
              </p:cNvPr>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87" name="Freeform 19">
                <a:extLst>
                  <a:ext uri="{FF2B5EF4-FFF2-40B4-BE49-F238E27FC236}">
                    <a16:creationId xmlns:a16="http://schemas.microsoft.com/office/drawing/2014/main" id="{5AFF4233-0EE8-D45A-434B-78FA6BDE98A6}"/>
                  </a:ext>
                </a:extLst>
              </p:cNvPr>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89" name="Freeform 20">
                <a:extLst>
                  <a:ext uri="{FF2B5EF4-FFF2-40B4-BE49-F238E27FC236}">
                    <a16:creationId xmlns:a16="http://schemas.microsoft.com/office/drawing/2014/main" id="{DC6D5A45-D1A4-9E33-7A67-9111FED335CB}"/>
                  </a:ext>
                </a:extLst>
              </p:cNvPr>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90" name="Freeform 21">
                <a:extLst>
                  <a:ext uri="{FF2B5EF4-FFF2-40B4-BE49-F238E27FC236}">
                    <a16:creationId xmlns:a16="http://schemas.microsoft.com/office/drawing/2014/main" id="{78E369FD-C7B4-F469-09A5-3632FAC57EC2}"/>
                  </a:ext>
                </a:extLst>
              </p:cNvPr>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91" name="Freeform 22">
                <a:extLst>
                  <a:ext uri="{FF2B5EF4-FFF2-40B4-BE49-F238E27FC236}">
                    <a16:creationId xmlns:a16="http://schemas.microsoft.com/office/drawing/2014/main" id="{B7BD9127-FB2E-1CCA-8583-640DB9DFB0B0}"/>
                  </a:ext>
                </a:extLst>
              </p:cNvPr>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92" name="Freeform 23">
                <a:extLst>
                  <a:ext uri="{FF2B5EF4-FFF2-40B4-BE49-F238E27FC236}">
                    <a16:creationId xmlns:a16="http://schemas.microsoft.com/office/drawing/2014/main" id="{F3EF038F-8309-574B-DC8F-42DB6EC5C28A}"/>
                  </a:ext>
                </a:extLst>
              </p:cNvPr>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93" name="Freeform 24">
                <a:extLst>
                  <a:ext uri="{FF2B5EF4-FFF2-40B4-BE49-F238E27FC236}">
                    <a16:creationId xmlns:a16="http://schemas.microsoft.com/office/drawing/2014/main" id="{21264754-51A4-ACB0-CE7E-2F89FE98893A}"/>
                  </a:ext>
                </a:extLst>
              </p:cNvPr>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94" name="Freeform 25">
                <a:extLst>
                  <a:ext uri="{FF2B5EF4-FFF2-40B4-BE49-F238E27FC236}">
                    <a16:creationId xmlns:a16="http://schemas.microsoft.com/office/drawing/2014/main" id="{363EAD3A-C38B-BEB8-4999-E94898DB9599}"/>
                  </a:ext>
                </a:extLst>
              </p:cNvPr>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95" name="Freeform 26">
                <a:extLst>
                  <a:ext uri="{FF2B5EF4-FFF2-40B4-BE49-F238E27FC236}">
                    <a16:creationId xmlns:a16="http://schemas.microsoft.com/office/drawing/2014/main" id="{27A65886-A8F9-45D2-A854-BDD11D8375F4}"/>
                  </a:ext>
                </a:extLst>
              </p:cNvPr>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96" name="Freeform 27">
                <a:extLst>
                  <a:ext uri="{FF2B5EF4-FFF2-40B4-BE49-F238E27FC236}">
                    <a16:creationId xmlns:a16="http://schemas.microsoft.com/office/drawing/2014/main" id="{563FE5CF-55CC-7E1B-9477-F321864129BE}"/>
                  </a:ext>
                </a:extLst>
              </p:cNvPr>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97" name="Freeform 28">
                <a:extLst>
                  <a:ext uri="{FF2B5EF4-FFF2-40B4-BE49-F238E27FC236}">
                    <a16:creationId xmlns:a16="http://schemas.microsoft.com/office/drawing/2014/main" id="{302980E5-92B4-9164-DF19-12E51725449C}"/>
                  </a:ext>
                </a:extLst>
              </p:cNvPr>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98" name="Freeform 29">
                <a:extLst>
                  <a:ext uri="{FF2B5EF4-FFF2-40B4-BE49-F238E27FC236}">
                    <a16:creationId xmlns:a16="http://schemas.microsoft.com/office/drawing/2014/main" id="{E8902CD3-8CC6-C19D-FA53-85761896DD68}"/>
                  </a:ext>
                </a:extLst>
              </p:cNvPr>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99" name="Freeform 30">
                <a:extLst>
                  <a:ext uri="{FF2B5EF4-FFF2-40B4-BE49-F238E27FC236}">
                    <a16:creationId xmlns:a16="http://schemas.microsoft.com/office/drawing/2014/main" id="{B50A90F8-39ED-B621-1C59-3EE9DCD1F708}"/>
                  </a:ext>
                </a:extLst>
              </p:cNvPr>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00" name="Freeform 31">
                <a:extLst>
                  <a:ext uri="{FF2B5EF4-FFF2-40B4-BE49-F238E27FC236}">
                    <a16:creationId xmlns:a16="http://schemas.microsoft.com/office/drawing/2014/main" id="{345C7470-8794-00CE-32E3-D7210F0C0AA8}"/>
                  </a:ext>
                </a:extLst>
              </p:cNvPr>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01" name="Freeform 32">
                <a:extLst>
                  <a:ext uri="{FF2B5EF4-FFF2-40B4-BE49-F238E27FC236}">
                    <a16:creationId xmlns:a16="http://schemas.microsoft.com/office/drawing/2014/main" id="{0FAE0E2D-E86A-5FD4-78C7-BBC869D8C94D}"/>
                  </a:ext>
                </a:extLst>
              </p:cNvPr>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02" name="Freeform 33">
                <a:extLst>
                  <a:ext uri="{FF2B5EF4-FFF2-40B4-BE49-F238E27FC236}">
                    <a16:creationId xmlns:a16="http://schemas.microsoft.com/office/drawing/2014/main" id="{59E8FA00-BBDB-9B7F-84DB-C726C7BF482C}"/>
                  </a:ext>
                </a:extLst>
              </p:cNvPr>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03" name="Freeform 34">
                <a:extLst>
                  <a:ext uri="{FF2B5EF4-FFF2-40B4-BE49-F238E27FC236}">
                    <a16:creationId xmlns:a16="http://schemas.microsoft.com/office/drawing/2014/main" id="{CF1D30FD-E8C3-FAC6-3273-C0C2778296E7}"/>
                  </a:ext>
                </a:extLst>
              </p:cNvPr>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04" name="Freeform 35">
                <a:extLst>
                  <a:ext uri="{FF2B5EF4-FFF2-40B4-BE49-F238E27FC236}">
                    <a16:creationId xmlns:a16="http://schemas.microsoft.com/office/drawing/2014/main" id="{B13BD1BD-0DB4-BD30-3CD4-A41C5CDE2CE3}"/>
                  </a:ext>
                </a:extLst>
              </p:cNvPr>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05" name="Freeform 36">
                <a:extLst>
                  <a:ext uri="{FF2B5EF4-FFF2-40B4-BE49-F238E27FC236}">
                    <a16:creationId xmlns:a16="http://schemas.microsoft.com/office/drawing/2014/main" id="{B261402C-705A-9715-A92B-A7621324E065}"/>
                  </a:ext>
                </a:extLst>
              </p:cNvPr>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06" name="Freeform 37">
                <a:extLst>
                  <a:ext uri="{FF2B5EF4-FFF2-40B4-BE49-F238E27FC236}">
                    <a16:creationId xmlns:a16="http://schemas.microsoft.com/office/drawing/2014/main" id="{4DD3A771-5EAE-3675-6133-223E13B245CC}"/>
                  </a:ext>
                </a:extLst>
              </p:cNvPr>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07" name="Freeform 38">
                <a:extLst>
                  <a:ext uri="{FF2B5EF4-FFF2-40B4-BE49-F238E27FC236}">
                    <a16:creationId xmlns:a16="http://schemas.microsoft.com/office/drawing/2014/main" id="{B8FC7B7E-1269-787A-69C9-FE05BD2233DB}"/>
                  </a:ext>
                </a:extLst>
              </p:cNvPr>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grpFill/>
              <a:ln w="6350" cap="flat">
                <a:solidFill>
                  <a:srgbClr val="FFFFFF"/>
                </a:solidFill>
                <a:prstDash val="solid"/>
                <a:miter lim="800000"/>
                <a:headEnd/>
                <a:tailEnd/>
              </a:ln>
            </p:spPr>
            <p:txBody>
              <a:bodyPr/>
              <a:lstStyle/>
              <a:p>
                <a:pPr defTabSz="914034">
                  <a:defRPr/>
                </a:pPr>
                <a:endParaRPr lang="en-US" sz="450" dirty="0">
                  <a:solidFill>
                    <a:schemeClr val="accent6"/>
                  </a:solidFill>
                  <a:latin typeface="Century Gothic" panose="020B0502020202020204" pitchFamily="34" charset="0"/>
                  <a:cs typeface="Poppins Medium" pitchFamily="2" charset="77"/>
                </a:endParaRPr>
              </a:p>
            </p:txBody>
          </p:sp>
          <p:sp>
            <p:nvSpPr>
              <p:cNvPr id="108" name="Freeform 39">
                <a:extLst>
                  <a:ext uri="{FF2B5EF4-FFF2-40B4-BE49-F238E27FC236}">
                    <a16:creationId xmlns:a16="http://schemas.microsoft.com/office/drawing/2014/main" id="{4FA756DD-48CA-22EE-07DA-F6E4A6F337A5}"/>
                  </a:ext>
                </a:extLst>
              </p:cNvPr>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09" name="Freeform 40">
                <a:extLst>
                  <a:ext uri="{FF2B5EF4-FFF2-40B4-BE49-F238E27FC236}">
                    <a16:creationId xmlns:a16="http://schemas.microsoft.com/office/drawing/2014/main" id="{E1013795-13B0-19F2-FF14-BD3FCDE51F87}"/>
                  </a:ext>
                </a:extLst>
              </p:cNvPr>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10" name="Freeform 41">
                <a:extLst>
                  <a:ext uri="{FF2B5EF4-FFF2-40B4-BE49-F238E27FC236}">
                    <a16:creationId xmlns:a16="http://schemas.microsoft.com/office/drawing/2014/main" id="{7A2CFACE-1F04-7D04-C49C-3EF348B0A4A5}"/>
                  </a:ext>
                </a:extLst>
              </p:cNvPr>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11" name="Freeform 42">
                <a:extLst>
                  <a:ext uri="{FF2B5EF4-FFF2-40B4-BE49-F238E27FC236}">
                    <a16:creationId xmlns:a16="http://schemas.microsoft.com/office/drawing/2014/main" id="{13A23343-8C24-E4B1-D37B-F2CC94783EC2}"/>
                  </a:ext>
                </a:extLst>
              </p:cNvPr>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12" name="Freeform 43">
                <a:extLst>
                  <a:ext uri="{FF2B5EF4-FFF2-40B4-BE49-F238E27FC236}">
                    <a16:creationId xmlns:a16="http://schemas.microsoft.com/office/drawing/2014/main" id="{CAE61382-AE9C-7D4C-775F-F960EF36F09D}"/>
                  </a:ext>
                </a:extLst>
              </p:cNvPr>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13" name="Freeform 44">
                <a:extLst>
                  <a:ext uri="{FF2B5EF4-FFF2-40B4-BE49-F238E27FC236}">
                    <a16:creationId xmlns:a16="http://schemas.microsoft.com/office/drawing/2014/main" id="{F9E838C7-62CA-CA1D-8400-28D117D02429}"/>
                  </a:ext>
                </a:extLst>
              </p:cNvPr>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14" name="Freeform 45">
                <a:extLst>
                  <a:ext uri="{FF2B5EF4-FFF2-40B4-BE49-F238E27FC236}">
                    <a16:creationId xmlns:a16="http://schemas.microsoft.com/office/drawing/2014/main" id="{928D464E-DD7A-8E7F-9574-5C0B7D3F6E6A}"/>
                  </a:ext>
                </a:extLst>
              </p:cNvPr>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15" name="Freeform 46">
                <a:extLst>
                  <a:ext uri="{FF2B5EF4-FFF2-40B4-BE49-F238E27FC236}">
                    <a16:creationId xmlns:a16="http://schemas.microsoft.com/office/drawing/2014/main" id="{7EB13190-4A81-ACDD-175C-4AF3197C5565}"/>
                  </a:ext>
                </a:extLst>
              </p:cNvPr>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16" name="Freeform 47">
                <a:extLst>
                  <a:ext uri="{FF2B5EF4-FFF2-40B4-BE49-F238E27FC236}">
                    <a16:creationId xmlns:a16="http://schemas.microsoft.com/office/drawing/2014/main" id="{FE1E35C6-A4A1-33A3-2E59-718F7C6D3F59}"/>
                  </a:ext>
                </a:extLst>
              </p:cNvPr>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17" name="Line 48">
                <a:extLst>
                  <a:ext uri="{FF2B5EF4-FFF2-40B4-BE49-F238E27FC236}">
                    <a16:creationId xmlns:a16="http://schemas.microsoft.com/office/drawing/2014/main" id="{F0953BB9-CD5D-4579-687B-739F5C69127A}"/>
                  </a:ext>
                </a:extLst>
              </p:cNvPr>
              <p:cNvSpPr>
                <a:spLocks noChangeShapeType="1"/>
              </p:cNvSpPr>
              <p:nvPr/>
            </p:nvSpPr>
            <p:spPr bwMode="auto">
              <a:xfrm>
                <a:off x="6881808" y="2014722"/>
                <a:ext cx="0" cy="0"/>
              </a:xfrm>
              <a:prstGeom prst="line">
                <a:avLst/>
              </a:prstGeom>
              <a:grpFill/>
              <a:ln w="6350">
                <a:solidFill>
                  <a:srgbClr val="000000"/>
                </a:solidFill>
                <a:round/>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18" name="Line 49">
                <a:extLst>
                  <a:ext uri="{FF2B5EF4-FFF2-40B4-BE49-F238E27FC236}">
                    <a16:creationId xmlns:a16="http://schemas.microsoft.com/office/drawing/2014/main" id="{2AB3FD0A-FC24-FAF3-A86A-5B2011E007E7}"/>
                  </a:ext>
                </a:extLst>
              </p:cNvPr>
              <p:cNvSpPr>
                <a:spLocks noChangeShapeType="1"/>
              </p:cNvSpPr>
              <p:nvPr/>
            </p:nvSpPr>
            <p:spPr bwMode="auto">
              <a:xfrm>
                <a:off x="6881808" y="2014722"/>
                <a:ext cx="0" cy="0"/>
              </a:xfrm>
              <a:prstGeom prst="line">
                <a:avLst/>
              </a:pr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19" name="Freeform 50">
                <a:extLst>
                  <a:ext uri="{FF2B5EF4-FFF2-40B4-BE49-F238E27FC236}">
                    <a16:creationId xmlns:a16="http://schemas.microsoft.com/office/drawing/2014/main" id="{3DB8CDE2-2AB5-F021-A2AB-299CFC5F1EF4}"/>
                  </a:ext>
                </a:extLst>
              </p:cNvPr>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20" name="Freeform 51">
                <a:extLst>
                  <a:ext uri="{FF2B5EF4-FFF2-40B4-BE49-F238E27FC236}">
                    <a16:creationId xmlns:a16="http://schemas.microsoft.com/office/drawing/2014/main" id="{642E7402-BE9F-8050-C180-FD50A7054A99}"/>
                  </a:ext>
                </a:extLst>
              </p:cNvPr>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21" name="Freeform 52">
                <a:extLst>
                  <a:ext uri="{FF2B5EF4-FFF2-40B4-BE49-F238E27FC236}">
                    <a16:creationId xmlns:a16="http://schemas.microsoft.com/office/drawing/2014/main" id="{D6ACE0C6-C0A8-5C34-BA3A-7555EF77BDB9}"/>
                  </a:ext>
                </a:extLst>
              </p:cNvPr>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22" name="Freeform 53">
                <a:extLst>
                  <a:ext uri="{FF2B5EF4-FFF2-40B4-BE49-F238E27FC236}">
                    <a16:creationId xmlns:a16="http://schemas.microsoft.com/office/drawing/2014/main" id="{78380DC9-431B-F70B-DD3D-46D3E7B647EB}"/>
                  </a:ext>
                </a:extLst>
              </p:cNvPr>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23" name="Freeform 54">
                <a:extLst>
                  <a:ext uri="{FF2B5EF4-FFF2-40B4-BE49-F238E27FC236}">
                    <a16:creationId xmlns:a16="http://schemas.microsoft.com/office/drawing/2014/main" id="{5EA4F063-1466-2995-9C9A-3876DD5A9CB8}"/>
                  </a:ext>
                </a:extLst>
              </p:cNvPr>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24" name="Freeform 55">
                <a:extLst>
                  <a:ext uri="{FF2B5EF4-FFF2-40B4-BE49-F238E27FC236}">
                    <a16:creationId xmlns:a16="http://schemas.microsoft.com/office/drawing/2014/main" id="{E0E2F2C7-21B3-472B-BDE4-5D8248D18BF2}"/>
                  </a:ext>
                </a:extLst>
              </p:cNvPr>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25" name="Freeform 124">
                <a:extLst>
                  <a:ext uri="{FF2B5EF4-FFF2-40B4-BE49-F238E27FC236}">
                    <a16:creationId xmlns:a16="http://schemas.microsoft.com/office/drawing/2014/main" id="{47249C97-C168-7B98-7FCF-BC24D618F4B6}"/>
                  </a:ext>
                </a:extLst>
              </p:cNvPr>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sp>
            <p:nvSpPr>
              <p:cNvPr id="126" name="Freeform 125">
                <a:extLst>
                  <a:ext uri="{FF2B5EF4-FFF2-40B4-BE49-F238E27FC236}">
                    <a16:creationId xmlns:a16="http://schemas.microsoft.com/office/drawing/2014/main" id="{DC709113-252E-3519-2572-4D58B500D4E8}"/>
                  </a:ext>
                </a:extLst>
              </p:cNvPr>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6350" cap="flat">
                <a:solidFill>
                  <a:srgbClr val="FFFFFF"/>
                </a:solidFill>
                <a:prstDash val="solid"/>
                <a:miter lim="800000"/>
                <a:headEnd/>
                <a:tailEnd/>
              </a:ln>
            </p:spPr>
            <p:txBody>
              <a:bodyPr/>
              <a:lstStyle/>
              <a:p>
                <a:pPr defTabSz="914034">
                  <a:defRPr/>
                </a:pPr>
                <a:endParaRPr lang="en-US" sz="450" dirty="0">
                  <a:latin typeface="Century Gothic" panose="020B0502020202020204" pitchFamily="34" charset="0"/>
                  <a:cs typeface="Poppins Medium" pitchFamily="2" charset="77"/>
                </a:endParaRPr>
              </a:p>
            </p:txBody>
          </p:sp>
        </p:grpSp>
        <p:sp>
          <p:nvSpPr>
            <p:cNvPr id="2" name="Oval 1">
              <a:extLst>
                <a:ext uri="{FF2B5EF4-FFF2-40B4-BE49-F238E27FC236}">
                  <a16:creationId xmlns:a16="http://schemas.microsoft.com/office/drawing/2014/main" id="{D1C5BA4C-070B-4803-B364-EDDCD8155B70}"/>
                </a:ext>
              </a:extLst>
            </p:cNvPr>
            <p:cNvSpPr/>
            <p:nvPr/>
          </p:nvSpPr>
          <p:spPr>
            <a:xfrm>
              <a:off x="2833066" y="7947041"/>
              <a:ext cx="821991" cy="821991"/>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a:extLst>
                <a:ext uri="{FF2B5EF4-FFF2-40B4-BE49-F238E27FC236}">
                  <a16:creationId xmlns:a16="http://schemas.microsoft.com/office/drawing/2014/main" id="{BA087332-6D0E-2091-12ED-16042037DC51}"/>
                </a:ext>
              </a:extLst>
            </p:cNvPr>
            <p:cNvSpPr/>
            <p:nvPr/>
          </p:nvSpPr>
          <p:spPr>
            <a:xfrm>
              <a:off x="1595394" y="6543114"/>
              <a:ext cx="821991" cy="821991"/>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Oval 128">
              <a:extLst>
                <a:ext uri="{FF2B5EF4-FFF2-40B4-BE49-F238E27FC236}">
                  <a16:creationId xmlns:a16="http://schemas.microsoft.com/office/drawing/2014/main" id="{E7E66CD5-93CC-37B2-B406-01D10FCE47D7}"/>
                </a:ext>
              </a:extLst>
            </p:cNvPr>
            <p:cNvSpPr/>
            <p:nvPr/>
          </p:nvSpPr>
          <p:spPr>
            <a:xfrm>
              <a:off x="4560266" y="7272787"/>
              <a:ext cx="821991" cy="821991"/>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 Box 28">
              <a:extLst>
                <a:ext uri="{FF2B5EF4-FFF2-40B4-BE49-F238E27FC236}">
                  <a16:creationId xmlns:a16="http://schemas.microsoft.com/office/drawing/2014/main" id="{99CCCF59-6778-0CB9-C9EE-A6DB52C1ED69}"/>
                </a:ext>
              </a:extLst>
            </p:cNvPr>
            <p:cNvSpPr txBox="1"/>
            <p:nvPr/>
          </p:nvSpPr>
          <p:spPr>
            <a:xfrm>
              <a:off x="1662024" y="6875237"/>
              <a:ext cx="681702"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$5,500</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131" name="Text Box 28">
              <a:extLst>
                <a:ext uri="{FF2B5EF4-FFF2-40B4-BE49-F238E27FC236}">
                  <a16:creationId xmlns:a16="http://schemas.microsoft.com/office/drawing/2014/main" id="{B255D25F-7C6C-0166-D99A-9483A1594F30}"/>
                </a:ext>
              </a:extLst>
            </p:cNvPr>
            <p:cNvSpPr txBox="1"/>
            <p:nvPr/>
          </p:nvSpPr>
          <p:spPr>
            <a:xfrm>
              <a:off x="2908262" y="8280015"/>
              <a:ext cx="681702"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$4,000</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132" name="Text Box 28">
              <a:extLst>
                <a:ext uri="{FF2B5EF4-FFF2-40B4-BE49-F238E27FC236}">
                  <a16:creationId xmlns:a16="http://schemas.microsoft.com/office/drawing/2014/main" id="{F1558111-DADC-1AE4-2C41-FF5F3510466A}"/>
                </a:ext>
              </a:extLst>
            </p:cNvPr>
            <p:cNvSpPr txBox="1"/>
            <p:nvPr/>
          </p:nvSpPr>
          <p:spPr>
            <a:xfrm>
              <a:off x="4633310" y="7611308"/>
              <a:ext cx="681702"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$2,500</a:t>
              </a:r>
              <a:endParaRPr lang="en-US" sz="1200" dirty="0">
                <a:solidFill>
                  <a:srgbClr val="7B7B7F"/>
                </a:solidFill>
                <a:effectLst/>
                <a:latin typeface="Heebo" pitchFamily="2" charset="-79"/>
                <a:ea typeface="Calibri" panose="020F0502020204030204" pitchFamily="34" charset="0"/>
                <a:cs typeface="Heebo" pitchFamily="2" charset="-79"/>
              </a:endParaRPr>
            </a:p>
          </p:txBody>
        </p:sp>
      </p:grpSp>
      <p:sp>
        <p:nvSpPr>
          <p:cNvPr id="133" name="Text Box 28">
            <a:extLst>
              <a:ext uri="{FF2B5EF4-FFF2-40B4-BE49-F238E27FC236}">
                <a16:creationId xmlns:a16="http://schemas.microsoft.com/office/drawing/2014/main" id="{802EC18C-1761-7FC8-FD4A-350B957E13ED}"/>
              </a:ext>
            </a:extLst>
          </p:cNvPr>
          <p:cNvSpPr txBox="1"/>
          <p:nvPr/>
        </p:nvSpPr>
        <p:spPr>
          <a:xfrm>
            <a:off x="912178" y="5187517"/>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Total Income</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135" name="Text Box 122">
            <a:extLst>
              <a:ext uri="{FF2B5EF4-FFF2-40B4-BE49-F238E27FC236}">
                <a16:creationId xmlns:a16="http://schemas.microsoft.com/office/drawing/2014/main" id="{846AAB9F-35D8-E03A-994C-2DFE618F056E}"/>
              </a:ext>
            </a:extLst>
          </p:cNvPr>
          <p:cNvSpPr txBox="1"/>
          <p:nvPr/>
        </p:nvSpPr>
        <p:spPr>
          <a:xfrm>
            <a:off x="3034242" y="5186030"/>
            <a:ext cx="3185593"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spTree>
    <p:extLst>
      <p:ext uri="{BB962C8B-B14F-4D97-AF65-F5344CB8AC3E}">
        <p14:creationId xmlns:p14="http://schemas.microsoft.com/office/powerpoint/2010/main" val="363186384"/>
      </p:ext>
    </p:extLst>
  </p:cSld>
  <p:clrMapOvr>
    <a:masterClrMapping/>
  </p:clrMapOvr>
</p:sld>
</file>

<file path=ppt/theme/theme1.xml><?xml version="1.0" encoding="utf-8"?>
<a:theme xmlns:a="http://schemas.openxmlformats.org/drawingml/2006/main" name="Office Theme">
  <a:themeElements>
    <a:clrScheme name="Custom 228">
      <a:dk1>
        <a:srgbClr val="7B7C7F"/>
      </a:dk1>
      <a:lt1>
        <a:srgbClr val="FFFFFF"/>
      </a:lt1>
      <a:dk2>
        <a:srgbClr val="001F5E"/>
      </a:dk2>
      <a:lt2>
        <a:srgbClr val="FEFFFE"/>
      </a:lt2>
      <a:accent1>
        <a:srgbClr val="F3C5C5"/>
      </a:accent1>
      <a:accent2>
        <a:srgbClr val="A7B5D7"/>
      </a:accent2>
      <a:accent3>
        <a:srgbClr val="FDE7A6"/>
      </a:accent3>
      <a:accent4>
        <a:srgbClr val="F39373"/>
      </a:accent4>
      <a:accent5>
        <a:srgbClr val="F1E8E6"/>
      </a:accent5>
      <a:accent6>
        <a:srgbClr val="E2EBF0"/>
      </a:accent6>
      <a:hlink>
        <a:srgbClr val="8661C1"/>
      </a:hlink>
      <a:folHlink>
        <a:srgbClr val="367FF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17239</TotalTime>
  <Words>735</Words>
  <Application>Microsoft Macintosh PowerPoint</Application>
  <PresentationFormat>A4 (210 x 297 mm)</PresentationFormat>
  <Paragraphs>125</Paragraphs>
  <Slides>4</Slides>
  <Notes>4</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4</vt:i4>
      </vt:variant>
    </vt:vector>
  </HeadingPairs>
  <TitlesOfParts>
    <vt:vector size="14" baseType="lpstr">
      <vt:lpstr>Arial</vt:lpstr>
      <vt:lpstr>Be Vietnam Pro Light</vt:lpstr>
      <vt:lpstr>Be Vietnam Pro SemiBold</vt:lpstr>
      <vt:lpstr>Calibri</vt:lpstr>
      <vt:lpstr>Calibri Light</vt:lpstr>
      <vt:lpstr>Century Gothic</vt:lpstr>
      <vt:lpstr>Heebo</vt:lpstr>
      <vt:lpstr>Poppins Medium</vt:lpstr>
      <vt:lpstr>Times New Roman</vt:lpstr>
      <vt:lpstr>Office Theme</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Lopez</dc:creator>
  <cp:lastModifiedBy>Microsoft Office User</cp:lastModifiedBy>
  <cp:revision>1672</cp:revision>
  <dcterms:created xsi:type="dcterms:W3CDTF">2020-05-04T13:20:50Z</dcterms:created>
  <dcterms:modified xsi:type="dcterms:W3CDTF">2023-01-02T21:39:20Z</dcterms:modified>
</cp:coreProperties>
</file>