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03" r:id="rId1"/>
  </p:sldMasterIdLst>
  <p:notesMasterIdLst>
    <p:notesMasterId r:id="rId6"/>
  </p:notesMasterIdLst>
  <p:sldIdLst>
    <p:sldId id="337" r:id="rId2"/>
    <p:sldId id="338" r:id="rId3"/>
    <p:sldId id="339" r:id="rId4"/>
    <p:sldId id="340" r:id="rId5"/>
  </p:sldIdLst>
  <p:sldSz cx="6858000" cy="9906000" type="A4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CC6A5"/>
    <a:srgbClr val="F7A779"/>
    <a:srgbClr val="E3C0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16D9F66E-5EB9-4882-86FB-DCBF35E3C3E4}" styleName="Medium Style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153"/>
    <p:restoredTop sz="95909"/>
  </p:normalViewPr>
  <p:slideViewPr>
    <p:cSldViewPr snapToGrid="0" snapToObjects="1">
      <p:cViewPr varScale="1">
        <p:scale>
          <a:sx n="72" d="100"/>
          <a:sy n="72" d="100"/>
        </p:scale>
        <p:origin x="3648" y="224"/>
      </p:cViewPr>
      <p:guideLst/>
    </p:cSldViewPr>
  </p:slideViewPr>
  <p:notesTextViewPr>
    <p:cViewPr>
      <p:scale>
        <a:sx n="105" d="100"/>
        <a:sy n="105" d="100"/>
      </p:scale>
      <p:origin x="0" y="0"/>
    </p:cViewPr>
  </p:notesTextViewPr>
  <p:sorterViewPr>
    <p:cViewPr varScale="1">
      <p:scale>
        <a:sx n="95" d="100"/>
        <a:sy n="95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79484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9824C1-3D05-2945-8CAD-B16B27066FBC}" type="datetimeFigureOut">
              <a:rPr lang="en-US" smtClean="0"/>
              <a:t>1/2/23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770313" y="857250"/>
            <a:ext cx="16033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2"/>
            <a:ext cx="7315200" cy="2700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79484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54F874-8904-1140-9345-65A2416DE11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08392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132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263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394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526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5657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788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199920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051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F54F874-8904-1140-9345-65A2416DE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72291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F54F874-8904-1140-9345-65A2416DE114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922606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F54F874-8904-1140-9345-65A2416DE114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228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F54F874-8904-1140-9345-65A2416DE114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16052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774888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C1DCA94-FAAC-C0F0-0B5F-801FA4A1C18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046482" y="0"/>
            <a:ext cx="2163818" cy="2750877"/>
          </a:xfrm>
          <a:solidFill>
            <a:schemeClr val="bg1">
              <a:lumMod val="95000"/>
            </a:schemeClr>
          </a:solid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56946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6C28C6-E2AE-1B43-BE6B-3934904A9C5D}" type="datetimeFigureOut">
              <a:rPr lang="en-US" smtClean="0"/>
              <a:t>1/2/23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5AEA49-F56D-844B-96A4-0E7B5754BBC1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66737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  <p:sldLayoutId id="2147483716" r:id="rId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890597C0-AFDF-EC61-7271-4B9D5C84E19F}"/>
              </a:ext>
            </a:extLst>
          </p:cNvPr>
          <p:cNvSpPr/>
          <p:nvPr/>
        </p:nvSpPr>
        <p:spPr>
          <a:xfrm>
            <a:off x="697451" y="6238391"/>
            <a:ext cx="5504953" cy="3065374"/>
          </a:xfrm>
          <a:prstGeom prst="roundRect">
            <a:avLst>
              <a:gd name="adj" fmla="val 0"/>
            </a:avLst>
          </a:prstGeom>
          <a:noFill/>
          <a:ln w="63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ounded Rectangle 41">
            <a:extLst>
              <a:ext uri="{FF2B5EF4-FFF2-40B4-BE49-F238E27FC236}">
                <a16:creationId xmlns:a16="http://schemas.microsoft.com/office/drawing/2014/main" id="{FEE159F9-9E7C-ED14-DB04-DE26A5D7B7D5}"/>
              </a:ext>
            </a:extLst>
          </p:cNvPr>
          <p:cNvSpPr/>
          <p:nvPr/>
        </p:nvSpPr>
        <p:spPr>
          <a:xfrm>
            <a:off x="697451" y="3664328"/>
            <a:ext cx="5504953" cy="1814744"/>
          </a:xfrm>
          <a:prstGeom prst="roundRect">
            <a:avLst>
              <a:gd name="adj" fmla="val 0"/>
            </a:avLst>
          </a:prstGeom>
          <a:noFill/>
          <a:ln w="63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AAFB490C-7F45-F52E-6A97-59768D9FB008}"/>
              </a:ext>
            </a:extLst>
          </p:cNvPr>
          <p:cNvSpPr/>
          <p:nvPr/>
        </p:nvSpPr>
        <p:spPr>
          <a:xfrm>
            <a:off x="697451" y="3229900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 Box 28">
            <a:extLst>
              <a:ext uri="{FF2B5EF4-FFF2-40B4-BE49-F238E27FC236}">
                <a16:creationId xmlns:a16="http://schemas.microsoft.com/office/drawing/2014/main" id="{F56840DF-D5DB-982D-093E-0626C095F823}"/>
              </a:ext>
            </a:extLst>
          </p:cNvPr>
          <p:cNvSpPr txBox="1"/>
          <p:nvPr/>
        </p:nvSpPr>
        <p:spPr>
          <a:xfrm>
            <a:off x="944468" y="3377023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01</a:t>
            </a:r>
            <a:endParaRPr lang="en-US" sz="12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32" name="Text Box 28">
            <a:extLst>
              <a:ext uri="{FF2B5EF4-FFF2-40B4-BE49-F238E27FC236}">
                <a16:creationId xmlns:a16="http://schemas.microsoft.com/office/drawing/2014/main" id="{1EE1C476-79E5-AB39-AA60-8BEF21DEB830}"/>
              </a:ext>
            </a:extLst>
          </p:cNvPr>
          <p:cNvSpPr txBox="1"/>
          <p:nvPr/>
        </p:nvSpPr>
        <p:spPr>
          <a:xfrm>
            <a:off x="2858472" y="3377023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Business Description</a:t>
            </a:r>
            <a:endParaRPr lang="en-US" sz="12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35" name="Text Box 28">
            <a:extLst>
              <a:ext uri="{FF2B5EF4-FFF2-40B4-BE49-F238E27FC236}">
                <a16:creationId xmlns:a16="http://schemas.microsoft.com/office/drawing/2014/main" id="{6C86D7A1-2A64-BCE2-250F-546CB48726BB}"/>
              </a:ext>
            </a:extLst>
          </p:cNvPr>
          <p:cNvSpPr txBox="1"/>
          <p:nvPr/>
        </p:nvSpPr>
        <p:spPr>
          <a:xfrm>
            <a:off x="2858472" y="3986615"/>
            <a:ext cx="1537475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Business Idea:</a:t>
            </a:r>
            <a:endParaRPr lang="en-US" sz="9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50" name="Text Box 122">
            <a:extLst>
              <a:ext uri="{FF2B5EF4-FFF2-40B4-BE49-F238E27FC236}">
                <a16:creationId xmlns:a16="http://schemas.microsoft.com/office/drawing/2014/main" id="{ABA3FF2C-EE33-6445-5119-50E6D3875C53}"/>
              </a:ext>
            </a:extLst>
          </p:cNvPr>
          <p:cNvSpPr txBox="1"/>
          <p:nvPr/>
        </p:nvSpPr>
        <p:spPr>
          <a:xfrm>
            <a:off x="2858472" y="4125114"/>
            <a:ext cx="1537475" cy="1134670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500"/>
              </a:lnSpc>
            </a:pPr>
            <a:r>
              <a:rPr lang="en-US" sz="900" dirty="0">
                <a:solidFill>
                  <a:srgbClr val="7B7B7F"/>
                </a:solidFill>
                <a:latin typeface="Be Vietnam Pro Light" pitchFamily="2" charset="77"/>
                <a:ea typeface="Times New Roman" panose="02020603050405020304" pitchFamily="18" charset="0"/>
              </a:rPr>
              <a:t>T</a:t>
            </a:r>
            <a:r>
              <a:rPr lang="en-US" sz="900" dirty="0">
                <a:solidFill>
                  <a:srgbClr val="7B7B7F"/>
                </a:solidFill>
                <a:effectLst/>
                <a:latin typeface="Be Vietnam Pro Light" pitchFamily="2" charset="77"/>
                <a:ea typeface="Times New Roman" panose="02020603050405020304" pitchFamily="18" charset="0"/>
              </a:rPr>
              <a:t>he strategy and the plan may be incorporated into one document, particularly for smaller companies that may only run one or two major.</a:t>
            </a:r>
            <a:endParaRPr lang="en-US" sz="12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4859027D-46FF-9A28-7D0E-96F07FA9EE8E}"/>
              </a:ext>
            </a:extLst>
          </p:cNvPr>
          <p:cNvCxnSpPr>
            <a:cxnSpLocks/>
          </p:cNvCxnSpPr>
          <p:nvPr/>
        </p:nvCxnSpPr>
        <p:spPr>
          <a:xfrm>
            <a:off x="685800" y="6813133"/>
            <a:ext cx="5524500" cy="0"/>
          </a:xfrm>
          <a:prstGeom prst="line">
            <a:avLst/>
          </a:prstGeom>
          <a:ln w="635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 Box 122">
            <a:extLst>
              <a:ext uri="{FF2B5EF4-FFF2-40B4-BE49-F238E27FC236}">
                <a16:creationId xmlns:a16="http://schemas.microsoft.com/office/drawing/2014/main" id="{7AF0BDE4-AC06-5138-9997-72F3D4765459}"/>
              </a:ext>
            </a:extLst>
          </p:cNvPr>
          <p:cNvSpPr txBox="1"/>
          <p:nvPr/>
        </p:nvSpPr>
        <p:spPr>
          <a:xfrm>
            <a:off x="2858472" y="6570403"/>
            <a:ext cx="2798750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product.</a:t>
            </a:r>
          </a:p>
        </p:txBody>
      </p:sp>
      <p:sp>
        <p:nvSpPr>
          <p:cNvPr id="66" name="Text Box 28">
            <a:extLst>
              <a:ext uri="{FF2B5EF4-FFF2-40B4-BE49-F238E27FC236}">
                <a16:creationId xmlns:a16="http://schemas.microsoft.com/office/drawing/2014/main" id="{EF923ED2-2F22-7F0B-6E36-E44C95C321CF}"/>
              </a:ext>
            </a:extLst>
          </p:cNvPr>
          <p:cNvSpPr txBox="1"/>
          <p:nvPr/>
        </p:nvSpPr>
        <p:spPr>
          <a:xfrm>
            <a:off x="944468" y="6571995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Location:</a:t>
            </a:r>
            <a:endParaRPr lang="en-US" sz="9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67" name="Text Box 28">
            <a:extLst>
              <a:ext uri="{FF2B5EF4-FFF2-40B4-BE49-F238E27FC236}">
                <a16:creationId xmlns:a16="http://schemas.microsoft.com/office/drawing/2014/main" id="{836ADDDA-6D7C-3305-D6AC-0294955D9FC0}"/>
              </a:ext>
            </a:extLst>
          </p:cNvPr>
          <p:cNvSpPr txBox="1"/>
          <p:nvPr/>
        </p:nvSpPr>
        <p:spPr>
          <a:xfrm>
            <a:off x="944468" y="6915773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Mission Statement:</a:t>
            </a:r>
            <a:endParaRPr lang="en-US" sz="9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69" name="Text Box 28">
            <a:extLst>
              <a:ext uri="{FF2B5EF4-FFF2-40B4-BE49-F238E27FC236}">
                <a16:creationId xmlns:a16="http://schemas.microsoft.com/office/drawing/2014/main" id="{05709A03-8A2E-4B68-D954-0F827504F0A0}"/>
              </a:ext>
            </a:extLst>
          </p:cNvPr>
          <p:cNvSpPr txBox="1"/>
          <p:nvPr/>
        </p:nvSpPr>
        <p:spPr>
          <a:xfrm>
            <a:off x="944468" y="7726102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Mission Statement:</a:t>
            </a:r>
            <a:endParaRPr lang="en-US" sz="9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72" name="Text Box 122">
            <a:extLst>
              <a:ext uri="{FF2B5EF4-FFF2-40B4-BE49-F238E27FC236}">
                <a16:creationId xmlns:a16="http://schemas.microsoft.com/office/drawing/2014/main" id="{866C8087-5389-CFCF-E465-3C461C9D40A7}"/>
              </a:ext>
            </a:extLst>
          </p:cNvPr>
          <p:cNvSpPr txBox="1"/>
          <p:nvPr/>
        </p:nvSpPr>
        <p:spPr>
          <a:xfrm>
            <a:off x="2858472" y="6915773"/>
            <a:ext cx="2798750" cy="55758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500"/>
              </a:lnSpc>
            </a:pPr>
            <a:r>
              <a:rPr lang="en-US" sz="900" dirty="0">
                <a:solidFill>
                  <a:srgbClr val="7B7B7F"/>
                </a:solidFill>
                <a:latin typeface="Be Vietnam Pro Light" pitchFamily="2" charset="77"/>
                <a:ea typeface="Times New Roman" panose="02020603050405020304" pitchFamily="18" charset="0"/>
              </a:rPr>
              <a:t>T</a:t>
            </a:r>
            <a:r>
              <a:rPr lang="en-US" sz="900" dirty="0">
                <a:solidFill>
                  <a:srgbClr val="7B7B7F"/>
                </a:solidFill>
                <a:effectLst/>
                <a:latin typeface="Be Vietnam Pro Light" pitchFamily="2" charset="77"/>
                <a:ea typeface="Times New Roman" panose="02020603050405020304" pitchFamily="18" charset="0"/>
              </a:rPr>
              <a:t>he strategy and the plan may be incorporated into one document, particularly for smaller companies that may only run one or two major.</a:t>
            </a:r>
            <a:endParaRPr lang="en-US" sz="12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73" name="Text Box 122">
            <a:extLst>
              <a:ext uri="{FF2B5EF4-FFF2-40B4-BE49-F238E27FC236}">
                <a16:creationId xmlns:a16="http://schemas.microsoft.com/office/drawing/2014/main" id="{8E3BD4B9-7AB3-2476-F38A-26B4DC88F8E4}"/>
              </a:ext>
            </a:extLst>
          </p:cNvPr>
          <p:cNvSpPr txBox="1"/>
          <p:nvPr/>
        </p:nvSpPr>
        <p:spPr>
          <a:xfrm>
            <a:off x="2858472" y="7726102"/>
            <a:ext cx="2798750" cy="55758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500"/>
              </a:lnSpc>
            </a:pPr>
            <a:r>
              <a:rPr lang="en-US" sz="900" dirty="0">
                <a:solidFill>
                  <a:srgbClr val="7B7B7F"/>
                </a:solidFill>
                <a:latin typeface="Be Vietnam Pro Light" pitchFamily="2" charset="77"/>
                <a:ea typeface="Times New Roman" panose="02020603050405020304" pitchFamily="18" charset="0"/>
              </a:rPr>
              <a:t>T</a:t>
            </a:r>
            <a:r>
              <a:rPr lang="en-US" sz="900" dirty="0">
                <a:solidFill>
                  <a:srgbClr val="7B7B7F"/>
                </a:solidFill>
                <a:effectLst/>
                <a:latin typeface="Be Vietnam Pro Light" pitchFamily="2" charset="77"/>
                <a:ea typeface="Times New Roman" panose="02020603050405020304" pitchFamily="18" charset="0"/>
              </a:rPr>
              <a:t>he strategy and the plan may be incorporated into one document, particularly for smaller companies that may only run one or two major.</a:t>
            </a:r>
            <a:endParaRPr lang="en-US" sz="12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77" name="Text Box 28">
            <a:extLst>
              <a:ext uri="{FF2B5EF4-FFF2-40B4-BE49-F238E27FC236}">
                <a16:creationId xmlns:a16="http://schemas.microsoft.com/office/drawing/2014/main" id="{4E589EA0-3B75-25B6-6547-2384D14AD9EB}"/>
              </a:ext>
            </a:extLst>
          </p:cNvPr>
          <p:cNvSpPr txBox="1"/>
          <p:nvPr/>
        </p:nvSpPr>
        <p:spPr>
          <a:xfrm>
            <a:off x="944468" y="8549802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Vision Statement:</a:t>
            </a:r>
            <a:endParaRPr lang="en-US" sz="9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78" name="Text Box 122">
            <a:extLst>
              <a:ext uri="{FF2B5EF4-FFF2-40B4-BE49-F238E27FC236}">
                <a16:creationId xmlns:a16="http://schemas.microsoft.com/office/drawing/2014/main" id="{C7D7844D-F0EF-7347-479A-8D6630B28072}"/>
              </a:ext>
            </a:extLst>
          </p:cNvPr>
          <p:cNvSpPr txBox="1"/>
          <p:nvPr/>
        </p:nvSpPr>
        <p:spPr>
          <a:xfrm>
            <a:off x="2858472" y="8549802"/>
            <a:ext cx="2798750" cy="557973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500"/>
              </a:lnSpc>
            </a:pPr>
            <a:r>
              <a:rPr lang="en-US" sz="900" dirty="0">
                <a:solidFill>
                  <a:srgbClr val="7B7B7F"/>
                </a:solidFill>
                <a:latin typeface="Be Vietnam Pro Light" pitchFamily="2" charset="77"/>
                <a:ea typeface="Times New Roman" panose="02020603050405020304" pitchFamily="18" charset="0"/>
              </a:rPr>
              <a:t>Value proposition to the customer. In some cases, the strategy and the plan may be incorporated into one document, particularly for smaller.</a:t>
            </a:r>
          </a:p>
        </p:txBody>
      </p:sp>
      <p:sp>
        <p:nvSpPr>
          <p:cNvPr id="17" name="Text Box 118">
            <a:extLst>
              <a:ext uri="{FF2B5EF4-FFF2-40B4-BE49-F238E27FC236}">
                <a16:creationId xmlns:a16="http://schemas.microsoft.com/office/drawing/2014/main" id="{74683FF6-2FB2-3FF9-5AAD-8C0D79E32B20}"/>
              </a:ext>
            </a:extLst>
          </p:cNvPr>
          <p:cNvSpPr txBox="1"/>
          <p:nvPr/>
        </p:nvSpPr>
        <p:spPr>
          <a:xfrm>
            <a:off x="697450" y="602234"/>
            <a:ext cx="2731549" cy="369332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24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BUSINESS PLAN</a:t>
            </a:r>
            <a:endParaRPr lang="en-US" sz="24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79" name="Text Box 122">
            <a:extLst>
              <a:ext uri="{FF2B5EF4-FFF2-40B4-BE49-F238E27FC236}">
                <a16:creationId xmlns:a16="http://schemas.microsoft.com/office/drawing/2014/main" id="{ED016370-DA05-2F60-562A-3ABCDB7F3669}"/>
              </a:ext>
            </a:extLst>
          </p:cNvPr>
          <p:cNvSpPr txBox="1"/>
          <p:nvPr/>
        </p:nvSpPr>
        <p:spPr>
          <a:xfrm>
            <a:off x="697451" y="1424235"/>
            <a:ext cx="1389969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+00 1234 567 890</a:t>
            </a: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name@</a:t>
            </a: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youremail.com</a:t>
            </a:r>
            <a:endParaRPr lang="en-US" sz="900" dirty="0">
              <a:latin typeface="Be Vietnam Pro Light" pitchFamily="2" charset="77"/>
              <a:ea typeface="Times New Roman" panose="02020603050405020304" pitchFamily="18" charset="0"/>
            </a:endParaRP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www.webname.com</a:t>
            </a:r>
            <a:endParaRPr lang="en-US" sz="900" dirty="0">
              <a:effectLst/>
              <a:latin typeface="Be Vietnam Pro Light" pitchFamily="2" charset="77"/>
              <a:ea typeface="Times New Roman" panose="02020603050405020304" pitchFamily="18" charset="0"/>
            </a:endParaRPr>
          </a:p>
        </p:txBody>
      </p:sp>
      <p:sp>
        <p:nvSpPr>
          <p:cNvPr id="80" name="Text Box 122">
            <a:extLst>
              <a:ext uri="{FF2B5EF4-FFF2-40B4-BE49-F238E27FC236}">
                <a16:creationId xmlns:a16="http://schemas.microsoft.com/office/drawing/2014/main" id="{DF1E9A20-A6FE-C352-FCAB-73B8AADF04AE}"/>
              </a:ext>
            </a:extLst>
          </p:cNvPr>
          <p:cNvSpPr txBox="1"/>
          <p:nvPr/>
        </p:nvSpPr>
        <p:spPr>
          <a:xfrm>
            <a:off x="2314401" y="1421999"/>
            <a:ext cx="1114598" cy="343171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1234 Street Name,</a:t>
            </a: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City, Country</a:t>
            </a:r>
          </a:p>
        </p:txBody>
      </p:sp>
      <p:sp>
        <p:nvSpPr>
          <p:cNvPr id="48" name="Text Box 28">
            <a:extLst>
              <a:ext uri="{FF2B5EF4-FFF2-40B4-BE49-F238E27FC236}">
                <a16:creationId xmlns:a16="http://schemas.microsoft.com/office/drawing/2014/main" id="{115EDB79-7DC2-2824-105A-70882A9A090D}"/>
              </a:ext>
            </a:extLst>
          </p:cNvPr>
          <p:cNvSpPr txBox="1"/>
          <p:nvPr/>
        </p:nvSpPr>
        <p:spPr>
          <a:xfrm>
            <a:off x="4581385" y="3979915"/>
            <a:ext cx="1537475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Business Goals:</a:t>
            </a:r>
            <a:endParaRPr lang="en-US" sz="9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51" name="Text Box 122">
            <a:extLst>
              <a:ext uri="{FF2B5EF4-FFF2-40B4-BE49-F238E27FC236}">
                <a16:creationId xmlns:a16="http://schemas.microsoft.com/office/drawing/2014/main" id="{25901748-9F03-1B2E-7173-CB9C1B9348E9}"/>
              </a:ext>
            </a:extLst>
          </p:cNvPr>
          <p:cNvSpPr txBox="1"/>
          <p:nvPr/>
        </p:nvSpPr>
        <p:spPr>
          <a:xfrm>
            <a:off x="4581385" y="4118414"/>
            <a:ext cx="1537475" cy="1134670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500"/>
              </a:lnSpc>
            </a:pPr>
            <a:r>
              <a:rPr lang="en-US" sz="900" dirty="0">
                <a:solidFill>
                  <a:srgbClr val="7B7B7F"/>
                </a:solidFill>
                <a:latin typeface="Be Vietnam Pro Light" pitchFamily="2" charset="77"/>
                <a:ea typeface="Times New Roman" panose="02020603050405020304" pitchFamily="18" charset="0"/>
              </a:rPr>
              <a:t>T</a:t>
            </a:r>
            <a:r>
              <a:rPr lang="en-US" sz="900" dirty="0">
                <a:solidFill>
                  <a:srgbClr val="7B7B7F"/>
                </a:solidFill>
                <a:effectLst/>
                <a:latin typeface="Be Vietnam Pro Light" pitchFamily="2" charset="77"/>
                <a:ea typeface="Times New Roman" panose="02020603050405020304" pitchFamily="18" charset="0"/>
              </a:rPr>
              <a:t>he strategy and the plan may be incorporated into one document, particularly for smaller companies that may only run one or two major.</a:t>
            </a:r>
            <a:endParaRPr lang="en-US" sz="12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52" name="Text Box 28">
            <a:extLst>
              <a:ext uri="{FF2B5EF4-FFF2-40B4-BE49-F238E27FC236}">
                <a16:creationId xmlns:a16="http://schemas.microsoft.com/office/drawing/2014/main" id="{7B8C73B4-C160-53BB-363D-C8F19C1799D5}"/>
              </a:ext>
            </a:extLst>
          </p:cNvPr>
          <p:cNvSpPr txBox="1"/>
          <p:nvPr/>
        </p:nvSpPr>
        <p:spPr>
          <a:xfrm>
            <a:off x="944468" y="3980799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Business Name: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53" name="Text Box 122">
            <a:extLst>
              <a:ext uri="{FF2B5EF4-FFF2-40B4-BE49-F238E27FC236}">
                <a16:creationId xmlns:a16="http://schemas.microsoft.com/office/drawing/2014/main" id="{9C068846-FC37-2890-B951-B40085DDEA35}"/>
              </a:ext>
            </a:extLst>
          </p:cNvPr>
          <p:cNvSpPr txBox="1"/>
          <p:nvPr/>
        </p:nvSpPr>
        <p:spPr>
          <a:xfrm>
            <a:off x="944468" y="4217402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Business Name Here</a:t>
            </a:r>
          </a:p>
        </p:txBody>
      </p:sp>
      <p:sp>
        <p:nvSpPr>
          <p:cNvPr id="54" name="Text Box 28">
            <a:extLst>
              <a:ext uri="{FF2B5EF4-FFF2-40B4-BE49-F238E27FC236}">
                <a16:creationId xmlns:a16="http://schemas.microsoft.com/office/drawing/2014/main" id="{32EFF4A2-D8CD-7910-17BC-56315C991C21}"/>
              </a:ext>
            </a:extLst>
          </p:cNvPr>
          <p:cNvSpPr txBox="1"/>
          <p:nvPr/>
        </p:nvSpPr>
        <p:spPr>
          <a:xfrm>
            <a:off x="944468" y="4872201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Business Tagline: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55" name="Text Box 122">
            <a:extLst>
              <a:ext uri="{FF2B5EF4-FFF2-40B4-BE49-F238E27FC236}">
                <a16:creationId xmlns:a16="http://schemas.microsoft.com/office/drawing/2014/main" id="{35FD59B4-3DDA-60CC-5F46-5A2F2BCD0FC9}"/>
              </a:ext>
            </a:extLst>
          </p:cNvPr>
          <p:cNvSpPr txBox="1"/>
          <p:nvPr/>
        </p:nvSpPr>
        <p:spPr>
          <a:xfrm>
            <a:off x="944468" y="5108804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Business Tagline Here</a:t>
            </a:r>
          </a:p>
        </p:txBody>
      </p: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0BD753E4-1B40-564B-C0E4-B1B65D2E5AA0}"/>
              </a:ext>
            </a:extLst>
          </p:cNvPr>
          <p:cNvCxnSpPr>
            <a:cxnSpLocks/>
          </p:cNvCxnSpPr>
          <p:nvPr/>
        </p:nvCxnSpPr>
        <p:spPr>
          <a:xfrm>
            <a:off x="685800" y="7588988"/>
            <a:ext cx="5524500" cy="0"/>
          </a:xfrm>
          <a:prstGeom prst="line">
            <a:avLst/>
          </a:prstGeom>
          <a:ln w="635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D96E2A01-CA62-2BC4-7A80-8CDE75A57DDD}"/>
              </a:ext>
            </a:extLst>
          </p:cNvPr>
          <p:cNvCxnSpPr>
            <a:cxnSpLocks/>
          </p:cNvCxnSpPr>
          <p:nvPr/>
        </p:nvCxnSpPr>
        <p:spPr>
          <a:xfrm>
            <a:off x="685800" y="8420261"/>
            <a:ext cx="5524500" cy="0"/>
          </a:xfrm>
          <a:prstGeom prst="line">
            <a:avLst/>
          </a:prstGeom>
          <a:ln w="635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ounded Rectangle 42">
            <a:extLst>
              <a:ext uri="{FF2B5EF4-FFF2-40B4-BE49-F238E27FC236}">
                <a16:creationId xmlns:a16="http://schemas.microsoft.com/office/drawing/2014/main" id="{6953D431-28EC-6929-CA41-617ED06BA8E5}"/>
              </a:ext>
            </a:extLst>
          </p:cNvPr>
          <p:cNvSpPr/>
          <p:nvPr/>
        </p:nvSpPr>
        <p:spPr>
          <a:xfrm>
            <a:off x="697451" y="5825615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Text Box 28">
            <a:extLst>
              <a:ext uri="{FF2B5EF4-FFF2-40B4-BE49-F238E27FC236}">
                <a16:creationId xmlns:a16="http://schemas.microsoft.com/office/drawing/2014/main" id="{93571F09-6AE5-8D3E-37C3-F92C89CDCC21}"/>
              </a:ext>
            </a:extLst>
          </p:cNvPr>
          <p:cNvSpPr txBox="1"/>
          <p:nvPr/>
        </p:nvSpPr>
        <p:spPr>
          <a:xfrm>
            <a:off x="944468" y="5976197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02</a:t>
            </a:r>
            <a:endParaRPr lang="en-US" sz="12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65" name="Text Box 28">
            <a:extLst>
              <a:ext uri="{FF2B5EF4-FFF2-40B4-BE49-F238E27FC236}">
                <a16:creationId xmlns:a16="http://schemas.microsoft.com/office/drawing/2014/main" id="{C9439D41-93ED-84B1-DFDE-744C02425260}"/>
              </a:ext>
            </a:extLst>
          </p:cNvPr>
          <p:cNvSpPr txBox="1"/>
          <p:nvPr/>
        </p:nvSpPr>
        <p:spPr>
          <a:xfrm>
            <a:off x="2858472" y="5976197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Company Description</a:t>
            </a:r>
            <a:endParaRPr lang="en-US" sz="12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6" name="Text Box 28">
            <a:extLst>
              <a:ext uri="{FF2B5EF4-FFF2-40B4-BE49-F238E27FC236}">
                <a16:creationId xmlns:a16="http://schemas.microsoft.com/office/drawing/2014/main" id="{CFC7DD0A-E910-9C8B-5ECF-5655C833F614}"/>
              </a:ext>
            </a:extLst>
          </p:cNvPr>
          <p:cNvSpPr txBox="1"/>
          <p:nvPr/>
        </p:nvSpPr>
        <p:spPr>
          <a:xfrm>
            <a:off x="697450" y="2404748"/>
            <a:ext cx="1000721" cy="348813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Date Created: January 10, 2023</a:t>
            </a:r>
            <a:endParaRPr lang="en-US" sz="9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7" name="Text Box 28">
            <a:extLst>
              <a:ext uri="{FF2B5EF4-FFF2-40B4-BE49-F238E27FC236}">
                <a16:creationId xmlns:a16="http://schemas.microsoft.com/office/drawing/2014/main" id="{34AB7C67-EE39-5450-B742-8878481A143C}"/>
              </a:ext>
            </a:extLst>
          </p:cNvPr>
          <p:cNvSpPr txBox="1"/>
          <p:nvPr/>
        </p:nvSpPr>
        <p:spPr>
          <a:xfrm>
            <a:off x="2314401" y="2402064"/>
            <a:ext cx="1000721" cy="348813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chemeClr val="tx2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Created For: Company Name</a:t>
            </a:r>
            <a:endParaRPr lang="en-US" sz="900" dirty="0">
              <a:solidFill>
                <a:schemeClr val="tx2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pic>
        <p:nvPicPr>
          <p:cNvPr id="5" name="Marcador de posición de imagen 4">
            <a:extLst>
              <a:ext uri="{FF2B5EF4-FFF2-40B4-BE49-F238E27FC236}">
                <a16:creationId xmlns:a16="http://schemas.microsoft.com/office/drawing/2014/main" id="{65171138-B23E-F644-9F2D-53FB4906FDAA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3"/>
          <a:srcRect t="196" b="196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3459893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Rounded Rectangle 47">
            <a:extLst>
              <a:ext uri="{FF2B5EF4-FFF2-40B4-BE49-F238E27FC236}">
                <a16:creationId xmlns:a16="http://schemas.microsoft.com/office/drawing/2014/main" id="{8106B44B-A454-F0A4-5EAC-F9B17FC8AB25}"/>
              </a:ext>
            </a:extLst>
          </p:cNvPr>
          <p:cNvSpPr/>
          <p:nvPr/>
        </p:nvSpPr>
        <p:spPr>
          <a:xfrm>
            <a:off x="697451" y="4404190"/>
            <a:ext cx="5504953" cy="1594781"/>
          </a:xfrm>
          <a:prstGeom prst="roundRect">
            <a:avLst>
              <a:gd name="adj" fmla="val 0"/>
            </a:avLst>
          </a:prstGeom>
          <a:noFill/>
          <a:ln w="63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Rounded Rectangle 48">
            <a:extLst>
              <a:ext uri="{FF2B5EF4-FFF2-40B4-BE49-F238E27FC236}">
                <a16:creationId xmlns:a16="http://schemas.microsoft.com/office/drawing/2014/main" id="{C101976A-646A-4E53-C2DF-1896AC08F244}"/>
              </a:ext>
            </a:extLst>
          </p:cNvPr>
          <p:cNvSpPr/>
          <p:nvPr/>
        </p:nvSpPr>
        <p:spPr>
          <a:xfrm>
            <a:off x="697451" y="3969763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9828C31F-F1EA-3C6D-21B1-42E84EF1E673}"/>
              </a:ext>
            </a:extLst>
          </p:cNvPr>
          <p:cNvSpPr/>
          <p:nvPr/>
        </p:nvSpPr>
        <p:spPr>
          <a:xfrm>
            <a:off x="697451" y="1043966"/>
            <a:ext cx="5504953" cy="2499573"/>
          </a:xfrm>
          <a:prstGeom prst="roundRect">
            <a:avLst>
              <a:gd name="adj" fmla="val 0"/>
            </a:avLst>
          </a:prstGeom>
          <a:noFill/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ounded Rectangle 46">
            <a:extLst>
              <a:ext uri="{FF2B5EF4-FFF2-40B4-BE49-F238E27FC236}">
                <a16:creationId xmlns:a16="http://schemas.microsoft.com/office/drawing/2014/main" id="{AE2EAC8A-756A-652F-AA64-F72135C318D8}"/>
              </a:ext>
            </a:extLst>
          </p:cNvPr>
          <p:cNvSpPr/>
          <p:nvPr/>
        </p:nvSpPr>
        <p:spPr>
          <a:xfrm>
            <a:off x="697451" y="609539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 Box 28">
            <a:extLst>
              <a:ext uri="{FF2B5EF4-FFF2-40B4-BE49-F238E27FC236}">
                <a16:creationId xmlns:a16="http://schemas.microsoft.com/office/drawing/2014/main" id="{F56840DF-D5DB-982D-093E-0626C095F823}"/>
              </a:ext>
            </a:extLst>
          </p:cNvPr>
          <p:cNvSpPr txBox="1"/>
          <p:nvPr/>
        </p:nvSpPr>
        <p:spPr>
          <a:xfrm>
            <a:off x="944468" y="753317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03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32" name="Text Box 28">
            <a:extLst>
              <a:ext uri="{FF2B5EF4-FFF2-40B4-BE49-F238E27FC236}">
                <a16:creationId xmlns:a16="http://schemas.microsoft.com/office/drawing/2014/main" id="{1EE1C476-79E5-AB39-AA60-8BEF21DEB830}"/>
              </a:ext>
            </a:extLst>
          </p:cNvPr>
          <p:cNvSpPr txBox="1"/>
          <p:nvPr/>
        </p:nvSpPr>
        <p:spPr>
          <a:xfrm>
            <a:off x="2712168" y="753317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Products / Services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34" name="Text Box 28">
            <a:extLst>
              <a:ext uri="{FF2B5EF4-FFF2-40B4-BE49-F238E27FC236}">
                <a16:creationId xmlns:a16="http://schemas.microsoft.com/office/drawing/2014/main" id="{307E3EEC-5463-53E6-AEDF-60CCE9B13C6D}"/>
              </a:ext>
            </a:extLst>
          </p:cNvPr>
          <p:cNvSpPr txBox="1"/>
          <p:nvPr/>
        </p:nvSpPr>
        <p:spPr>
          <a:xfrm>
            <a:off x="944468" y="1293413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Product / Service A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39" name="Text Box 122">
            <a:extLst>
              <a:ext uri="{FF2B5EF4-FFF2-40B4-BE49-F238E27FC236}">
                <a16:creationId xmlns:a16="http://schemas.microsoft.com/office/drawing/2014/main" id="{1A492CB6-2035-911C-DB90-2AEFB4705D62}"/>
              </a:ext>
            </a:extLst>
          </p:cNvPr>
          <p:cNvSpPr txBox="1"/>
          <p:nvPr/>
        </p:nvSpPr>
        <p:spPr>
          <a:xfrm>
            <a:off x="944468" y="1659460"/>
            <a:ext cx="1492284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solves.</a:t>
            </a:r>
          </a:p>
        </p:txBody>
      </p:sp>
      <p:sp>
        <p:nvSpPr>
          <p:cNvPr id="40" name="Text Box 122">
            <a:extLst>
              <a:ext uri="{FF2B5EF4-FFF2-40B4-BE49-F238E27FC236}">
                <a16:creationId xmlns:a16="http://schemas.microsoft.com/office/drawing/2014/main" id="{618B7C67-EC26-B8B1-F8B1-ED9603AE56AF}"/>
              </a:ext>
            </a:extLst>
          </p:cNvPr>
          <p:cNvSpPr txBox="1"/>
          <p:nvPr/>
        </p:nvSpPr>
        <p:spPr>
          <a:xfrm>
            <a:off x="944468" y="1431912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Estimated Price: $ 100</a:t>
            </a:r>
          </a:p>
        </p:txBody>
      </p:sp>
      <p:sp>
        <p:nvSpPr>
          <p:cNvPr id="62" name="Text Box 28">
            <a:extLst>
              <a:ext uri="{FF2B5EF4-FFF2-40B4-BE49-F238E27FC236}">
                <a16:creationId xmlns:a16="http://schemas.microsoft.com/office/drawing/2014/main" id="{12F7D3CC-126D-3240-0AE3-C26A815004A3}"/>
              </a:ext>
            </a:extLst>
          </p:cNvPr>
          <p:cNvSpPr txBox="1"/>
          <p:nvPr/>
        </p:nvSpPr>
        <p:spPr>
          <a:xfrm>
            <a:off x="944468" y="4120358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04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63" name="Text Box 28">
            <a:extLst>
              <a:ext uri="{FF2B5EF4-FFF2-40B4-BE49-F238E27FC236}">
                <a16:creationId xmlns:a16="http://schemas.microsoft.com/office/drawing/2014/main" id="{605BEB68-6DB8-8178-0BD9-B9855A898F66}"/>
              </a:ext>
            </a:extLst>
          </p:cNvPr>
          <p:cNvSpPr txBox="1"/>
          <p:nvPr/>
        </p:nvSpPr>
        <p:spPr>
          <a:xfrm>
            <a:off x="2712168" y="4120358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Target Market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59" name="Text Box 28">
            <a:extLst>
              <a:ext uri="{FF2B5EF4-FFF2-40B4-BE49-F238E27FC236}">
                <a16:creationId xmlns:a16="http://schemas.microsoft.com/office/drawing/2014/main" id="{FEDCAB4B-F519-3D40-97A5-A98DCB563630}"/>
              </a:ext>
            </a:extLst>
          </p:cNvPr>
          <p:cNvSpPr txBox="1"/>
          <p:nvPr/>
        </p:nvSpPr>
        <p:spPr>
          <a:xfrm>
            <a:off x="2712168" y="1293413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Product / Service </a:t>
            </a:r>
            <a:r>
              <a:rPr lang="en-US" sz="900" b="1" dirty="0">
                <a:solidFill>
                  <a:srgbClr val="3D3E3E"/>
                </a:solidFill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B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60" name="Text Box 122">
            <a:extLst>
              <a:ext uri="{FF2B5EF4-FFF2-40B4-BE49-F238E27FC236}">
                <a16:creationId xmlns:a16="http://schemas.microsoft.com/office/drawing/2014/main" id="{4D377265-BFAE-04E3-C66C-16EE8D9DAEF1}"/>
              </a:ext>
            </a:extLst>
          </p:cNvPr>
          <p:cNvSpPr txBox="1"/>
          <p:nvPr/>
        </p:nvSpPr>
        <p:spPr>
          <a:xfrm>
            <a:off x="2712168" y="1659460"/>
            <a:ext cx="1492284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solves.</a:t>
            </a:r>
          </a:p>
        </p:txBody>
      </p:sp>
      <p:sp>
        <p:nvSpPr>
          <p:cNvPr id="61" name="Text Box 122">
            <a:extLst>
              <a:ext uri="{FF2B5EF4-FFF2-40B4-BE49-F238E27FC236}">
                <a16:creationId xmlns:a16="http://schemas.microsoft.com/office/drawing/2014/main" id="{B381D72D-F167-09EE-4486-7CFD0E3E4429}"/>
              </a:ext>
            </a:extLst>
          </p:cNvPr>
          <p:cNvSpPr txBox="1"/>
          <p:nvPr/>
        </p:nvSpPr>
        <p:spPr>
          <a:xfrm>
            <a:off x="2712168" y="1431912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Estimated Price: $ 100</a:t>
            </a:r>
          </a:p>
        </p:txBody>
      </p:sp>
      <p:sp>
        <p:nvSpPr>
          <p:cNvPr id="65" name="Text Box 28">
            <a:extLst>
              <a:ext uri="{FF2B5EF4-FFF2-40B4-BE49-F238E27FC236}">
                <a16:creationId xmlns:a16="http://schemas.microsoft.com/office/drawing/2014/main" id="{A5ADF627-7153-894A-7050-A5463E4123F0}"/>
              </a:ext>
            </a:extLst>
          </p:cNvPr>
          <p:cNvSpPr txBox="1"/>
          <p:nvPr/>
        </p:nvSpPr>
        <p:spPr>
          <a:xfrm>
            <a:off x="4479868" y="1293413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Product / Service C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66" name="Text Box 122">
            <a:extLst>
              <a:ext uri="{FF2B5EF4-FFF2-40B4-BE49-F238E27FC236}">
                <a16:creationId xmlns:a16="http://schemas.microsoft.com/office/drawing/2014/main" id="{23847110-522B-467B-72FC-7F1FF554F9BF}"/>
              </a:ext>
            </a:extLst>
          </p:cNvPr>
          <p:cNvSpPr txBox="1"/>
          <p:nvPr/>
        </p:nvSpPr>
        <p:spPr>
          <a:xfrm>
            <a:off x="4479868" y="1659460"/>
            <a:ext cx="1492284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solves.</a:t>
            </a:r>
          </a:p>
        </p:txBody>
      </p:sp>
      <p:sp>
        <p:nvSpPr>
          <p:cNvPr id="67" name="Text Box 122">
            <a:extLst>
              <a:ext uri="{FF2B5EF4-FFF2-40B4-BE49-F238E27FC236}">
                <a16:creationId xmlns:a16="http://schemas.microsoft.com/office/drawing/2014/main" id="{0540AEFF-5905-2EB6-396A-0A8448080887}"/>
              </a:ext>
            </a:extLst>
          </p:cNvPr>
          <p:cNvSpPr txBox="1"/>
          <p:nvPr/>
        </p:nvSpPr>
        <p:spPr>
          <a:xfrm>
            <a:off x="4479868" y="1431912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Estimated Price: $ 100</a:t>
            </a:r>
          </a:p>
        </p:txBody>
      </p:sp>
      <p:sp>
        <p:nvSpPr>
          <p:cNvPr id="69" name="Text Box 28">
            <a:extLst>
              <a:ext uri="{FF2B5EF4-FFF2-40B4-BE49-F238E27FC236}">
                <a16:creationId xmlns:a16="http://schemas.microsoft.com/office/drawing/2014/main" id="{D9C53EBE-68A1-C28F-4801-FEF456A759DF}"/>
              </a:ext>
            </a:extLst>
          </p:cNvPr>
          <p:cNvSpPr txBox="1"/>
          <p:nvPr/>
        </p:nvSpPr>
        <p:spPr>
          <a:xfrm>
            <a:off x="944468" y="2476169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Product / Service D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70" name="Text Box 122">
            <a:extLst>
              <a:ext uri="{FF2B5EF4-FFF2-40B4-BE49-F238E27FC236}">
                <a16:creationId xmlns:a16="http://schemas.microsoft.com/office/drawing/2014/main" id="{314E32D9-D776-4364-7617-1BFB5DAD212B}"/>
              </a:ext>
            </a:extLst>
          </p:cNvPr>
          <p:cNvSpPr txBox="1"/>
          <p:nvPr/>
        </p:nvSpPr>
        <p:spPr>
          <a:xfrm>
            <a:off x="944468" y="2842216"/>
            <a:ext cx="1492284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solves.</a:t>
            </a:r>
          </a:p>
        </p:txBody>
      </p:sp>
      <p:sp>
        <p:nvSpPr>
          <p:cNvPr id="72" name="Text Box 122">
            <a:extLst>
              <a:ext uri="{FF2B5EF4-FFF2-40B4-BE49-F238E27FC236}">
                <a16:creationId xmlns:a16="http://schemas.microsoft.com/office/drawing/2014/main" id="{09F16FDE-A1D6-90CA-D90D-117E760611E9}"/>
              </a:ext>
            </a:extLst>
          </p:cNvPr>
          <p:cNvSpPr txBox="1"/>
          <p:nvPr/>
        </p:nvSpPr>
        <p:spPr>
          <a:xfrm>
            <a:off x="944468" y="2614668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Estimated Price: $ 100</a:t>
            </a:r>
          </a:p>
        </p:txBody>
      </p:sp>
      <p:sp>
        <p:nvSpPr>
          <p:cNvPr id="77" name="Text Box 28">
            <a:extLst>
              <a:ext uri="{FF2B5EF4-FFF2-40B4-BE49-F238E27FC236}">
                <a16:creationId xmlns:a16="http://schemas.microsoft.com/office/drawing/2014/main" id="{16090FD2-105A-B755-E36F-EB399C4A8FF9}"/>
              </a:ext>
            </a:extLst>
          </p:cNvPr>
          <p:cNvSpPr txBox="1"/>
          <p:nvPr/>
        </p:nvSpPr>
        <p:spPr>
          <a:xfrm>
            <a:off x="2712168" y="2476169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Product / Service E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78" name="Text Box 122">
            <a:extLst>
              <a:ext uri="{FF2B5EF4-FFF2-40B4-BE49-F238E27FC236}">
                <a16:creationId xmlns:a16="http://schemas.microsoft.com/office/drawing/2014/main" id="{52C33CD1-3DFF-26EF-E83A-87F18B5BA6BA}"/>
              </a:ext>
            </a:extLst>
          </p:cNvPr>
          <p:cNvSpPr txBox="1"/>
          <p:nvPr/>
        </p:nvSpPr>
        <p:spPr>
          <a:xfrm>
            <a:off x="2712168" y="2842216"/>
            <a:ext cx="1492284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solves.</a:t>
            </a:r>
          </a:p>
        </p:txBody>
      </p:sp>
      <p:sp>
        <p:nvSpPr>
          <p:cNvPr id="79" name="Text Box 122">
            <a:extLst>
              <a:ext uri="{FF2B5EF4-FFF2-40B4-BE49-F238E27FC236}">
                <a16:creationId xmlns:a16="http://schemas.microsoft.com/office/drawing/2014/main" id="{71AF4A69-5954-2792-5C6B-F58D876C4B94}"/>
              </a:ext>
            </a:extLst>
          </p:cNvPr>
          <p:cNvSpPr txBox="1"/>
          <p:nvPr/>
        </p:nvSpPr>
        <p:spPr>
          <a:xfrm>
            <a:off x="2712168" y="2614668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Estimated Price: $ 100</a:t>
            </a:r>
          </a:p>
        </p:txBody>
      </p:sp>
      <p:sp>
        <p:nvSpPr>
          <p:cNvPr id="81" name="Text Box 28">
            <a:extLst>
              <a:ext uri="{FF2B5EF4-FFF2-40B4-BE49-F238E27FC236}">
                <a16:creationId xmlns:a16="http://schemas.microsoft.com/office/drawing/2014/main" id="{257FA40B-4C08-025F-66AF-BA8F889A9E16}"/>
              </a:ext>
            </a:extLst>
          </p:cNvPr>
          <p:cNvSpPr txBox="1"/>
          <p:nvPr/>
        </p:nvSpPr>
        <p:spPr>
          <a:xfrm>
            <a:off x="4479868" y="2476169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Product / Service F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82" name="Text Box 122">
            <a:extLst>
              <a:ext uri="{FF2B5EF4-FFF2-40B4-BE49-F238E27FC236}">
                <a16:creationId xmlns:a16="http://schemas.microsoft.com/office/drawing/2014/main" id="{5621627D-D190-B91A-5D7A-21053F58CCB1}"/>
              </a:ext>
            </a:extLst>
          </p:cNvPr>
          <p:cNvSpPr txBox="1"/>
          <p:nvPr/>
        </p:nvSpPr>
        <p:spPr>
          <a:xfrm>
            <a:off x="4479868" y="2842216"/>
            <a:ext cx="1492284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solves.</a:t>
            </a:r>
          </a:p>
        </p:txBody>
      </p:sp>
      <p:sp>
        <p:nvSpPr>
          <p:cNvPr id="83" name="Text Box 122">
            <a:extLst>
              <a:ext uri="{FF2B5EF4-FFF2-40B4-BE49-F238E27FC236}">
                <a16:creationId xmlns:a16="http://schemas.microsoft.com/office/drawing/2014/main" id="{118F1CAE-AB31-8BDC-9F76-F8EACCF9277A}"/>
              </a:ext>
            </a:extLst>
          </p:cNvPr>
          <p:cNvSpPr txBox="1"/>
          <p:nvPr/>
        </p:nvSpPr>
        <p:spPr>
          <a:xfrm>
            <a:off x="4479868" y="2614668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Estimated Price: $ 100</a:t>
            </a:r>
          </a:p>
        </p:txBody>
      </p:sp>
      <p:sp>
        <p:nvSpPr>
          <p:cNvPr id="84" name="Text Box 28">
            <a:extLst>
              <a:ext uri="{FF2B5EF4-FFF2-40B4-BE49-F238E27FC236}">
                <a16:creationId xmlns:a16="http://schemas.microsoft.com/office/drawing/2014/main" id="{4472BAB1-33A7-6A76-5FFD-6090D0C988FD}"/>
              </a:ext>
            </a:extLst>
          </p:cNvPr>
          <p:cNvSpPr txBox="1"/>
          <p:nvPr/>
        </p:nvSpPr>
        <p:spPr>
          <a:xfrm>
            <a:off x="944468" y="4549371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Target Audience 1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85" name="Text Box 122">
            <a:extLst>
              <a:ext uri="{FF2B5EF4-FFF2-40B4-BE49-F238E27FC236}">
                <a16:creationId xmlns:a16="http://schemas.microsoft.com/office/drawing/2014/main" id="{FB79C058-B892-5C6F-C264-876C46850941}"/>
              </a:ext>
            </a:extLst>
          </p:cNvPr>
          <p:cNvSpPr txBox="1"/>
          <p:nvPr/>
        </p:nvSpPr>
        <p:spPr>
          <a:xfrm>
            <a:off x="944468" y="4959662"/>
            <a:ext cx="1492284" cy="878574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Should state.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latin typeface="Be Vietnam Pro Light" pitchFamily="2" charset="77"/>
                <a:ea typeface="Times New Roman" panose="02020603050405020304" pitchFamily="18" charset="0"/>
              </a:rPr>
              <a:t>P</a:t>
            </a: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roduct or brand solves.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Should state.</a:t>
            </a:r>
          </a:p>
        </p:txBody>
      </p:sp>
      <p:sp>
        <p:nvSpPr>
          <p:cNvPr id="86" name="Text Box 122">
            <a:extLst>
              <a:ext uri="{FF2B5EF4-FFF2-40B4-BE49-F238E27FC236}">
                <a16:creationId xmlns:a16="http://schemas.microsoft.com/office/drawing/2014/main" id="{7F57FBF5-801A-2970-ED58-53109E6A571F}"/>
              </a:ext>
            </a:extLst>
          </p:cNvPr>
          <p:cNvSpPr txBox="1"/>
          <p:nvPr/>
        </p:nvSpPr>
        <p:spPr>
          <a:xfrm>
            <a:off x="944468" y="4732114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Primary Target: 20%</a:t>
            </a:r>
          </a:p>
        </p:txBody>
      </p:sp>
      <p:sp>
        <p:nvSpPr>
          <p:cNvPr id="110" name="Text Box 28">
            <a:extLst>
              <a:ext uri="{FF2B5EF4-FFF2-40B4-BE49-F238E27FC236}">
                <a16:creationId xmlns:a16="http://schemas.microsoft.com/office/drawing/2014/main" id="{C5DDC663-E88D-D8C8-64C6-ADAA22FBB95F}"/>
              </a:ext>
            </a:extLst>
          </p:cNvPr>
          <p:cNvSpPr txBox="1"/>
          <p:nvPr/>
        </p:nvSpPr>
        <p:spPr>
          <a:xfrm>
            <a:off x="2712168" y="4549371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Target Audience 2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115" name="Text Box 122">
            <a:extLst>
              <a:ext uri="{FF2B5EF4-FFF2-40B4-BE49-F238E27FC236}">
                <a16:creationId xmlns:a16="http://schemas.microsoft.com/office/drawing/2014/main" id="{3D667119-71C8-F1B2-D2A3-7553203277AF}"/>
              </a:ext>
            </a:extLst>
          </p:cNvPr>
          <p:cNvSpPr txBox="1"/>
          <p:nvPr/>
        </p:nvSpPr>
        <p:spPr>
          <a:xfrm>
            <a:off x="2712168" y="4732114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Secondary Target: 35%</a:t>
            </a:r>
          </a:p>
        </p:txBody>
      </p:sp>
      <p:sp>
        <p:nvSpPr>
          <p:cNvPr id="116" name="Text Box 28">
            <a:extLst>
              <a:ext uri="{FF2B5EF4-FFF2-40B4-BE49-F238E27FC236}">
                <a16:creationId xmlns:a16="http://schemas.microsoft.com/office/drawing/2014/main" id="{E014562E-CE7E-942C-9FFD-DF84900BCDB3}"/>
              </a:ext>
            </a:extLst>
          </p:cNvPr>
          <p:cNvSpPr txBox="1"/>
          <p:nvPr/>
        </p:nvSpPr>
        <p:spPr>
          <a:xfrm>
            <a:off x="4479868" y="4549371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Target Audience 3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118" name="Text Box 122">
            <a:extLst>
              <a:ext uri="{FF2B5EF4-FFF2-40B4-BE49-F238E27FC236}">
                <a16:creationId xmlns:a16="http://schemas.microsoft.com/office/drawing/2014/main" id="{D812F784-2F9E-A58D-D282-E69199504BAC}"/>
              </a:ext>
            </a:extLst>
          </p:cNvPr>
          <p:cNvSpPr txBox="1"/>
          <p:nvPr/>
        </p:nvSpPr>
        <p:spPr>
          <a:xfrm>
            <a:off x="4479868" y="4732114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Tertiary Target: 70%</a:t>
            </a:r>
          </a:p>
        </p:txBody>
      </p:sp>
      <p:sp>
        <p:nvSpPr>
          <p:cNvPr id="119" name="Text Box 122">
            <a:extLst>
              <a:ext uri="{FF2B5EF4-FFF2-40B4-BE49-F238E27FC236}">
                <a16:creationId xmlns:a16="http://schemas.microsoft.com/office/drawing/2014/main" id="{E63CAD25-B594-AB44-4660-C5E7D3421F8C}"/>
              </a:ext>
            </a:extLst>
          </p:cNvPr>
          <p:cNvSpPr txBox="1"/>
          <p:nvPr/>
        </p:nvSpPr>
        <p:spPr>
          <a:xfrm>
            <a:off x="2712168" y="4959662"/>
            <a:ext cx="1492284" cy="878574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Should state.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latin typeface="Be Vietnam Pro Light" pitchFamily="2" charset="77"/>
                <a:ea typeface="Times New Roman" panose="02020603050405020304" pitchFamily="18" charset="0"/>
              </a:rPr>
              <a:t>P</a:t>
            </a: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roduct or brand solves.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Should state.</a:t>
            </a:r>
          </a:p>
        </p:txBody>
      </p:sp>
      <p:sp>
        <p:nvSpPr>
          <p:cNvPr id="120" name="Text Box 122">
            <a:extLst>
              <a:ext uri="{FF2B5EF4-FFF2-40B4-BE49-F238E27FC236}">
                <a16:creationId xmlns:a16="http://schemas.microsoft.com/office/drawing/2014/main" id="{A89FDD24-7A3A-1851-122C-B434D2951F8D}"/>
              </a:ext>
            </a:extLst>
          </p:cNvPr>
          <p:cNvSpPr txBox="1"/>
          <p:nvPr/>
        </p:nvSpPr>
        <p:spPr>
          <a:xfrm>
            <a:off x="4479868" y="4959662"/>
            <a:ext cx="1492284" cy="878574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Should state.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latin typeface="Be Vietnam Pro Light" pitchFamily="2" charset="77"/>
                <a:ea typeface="Times New Roman" panose="02020603050405020304" pitchFamily="18" charset="0"/>
              </a:rPr>
              <a:t>P</a:t>
            </a: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roduct or brand solves.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171450" marR="0" indent="-171450">
              <a:lnSpc>
                <a:spcPts val="1380"/>
              </a:lnSpc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8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Should state.</a:t>
            </a:r>
          </a:p>
        </p:txBody>
      </p:sp>
      <p:graphicFrame>
        <p:nvGraphicFramePr>
          <p:cNvPr id="3" name="Table 3">
            <a:extLst>
              <a:ext uri="{FF2B5EF4-FFF2-40B4-BE49-F238E27FC236}">
                <a16:creationId xmlns:a16="http://schemas.microsoft.com/office/drawing/2014/main" id="{98890996-24A5-DD48-9A78-C27147B0D9F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5811290"/>
              </p:ext>
            </p:extLst>
          </p:nvPr>
        </p:nvGraphicFramePr>
        <p:xfrm>
          <a:off x="685800" y="7108355"/>
          <a:ext cx="5524503" cy="21817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26455">
                  <a:extLst>
                    <a:ext uri="{9D8B030D-6E8A-4147-A177-3AD203B41FA5}">
                      <a16:colId xmlns:a16="http://schemas.microsoft.com/office/drawing/2014/main" val="2335822800"/>
                    </a:ext>
                  </a:extLst>
                </a:gridCol>
                <a:gridCol w="583008">
                  <a:extLst>
                    <a:ext uri="{9D8B030D-6E8A-4147-A177-3AD203B41FA5}">
                      <a16:colId xmlns:a16="http://schemas.microsoft.com/office/drawing/2014/main" val="2688861992"/>
                    </a:ext>
                  </a:extLst>
                </a:gridCol>
                <a:gridCol w="583008">
                  <a:extLst>
                    <a:ext uri="{9D8B030D-6E8A-4147-A177-3AD203B41FA5}">
                      <a16:colId xmlns:a16="http://schemas.microsoft.com/office/drawing/2014/main" val="1490071441"/>
                    </a:ext>
                  </a:extLst>
                </a:gridCol>
                <a:gridCol w="583008">
                  <a:extLst>
                    <a:ext uri="{9D8B030D-6E8A-4147-A177-3AD203B41FA5}">
                      <a16:colId xmlns:a16="http://schemas.microsoft.com/office/drawing/2014/main" val="2469576596"/>
                    </a:ext>
                  </a:extLst>
                </a:gridCol>
                <a:gridCol w="583008">
                  <a:extLst>
                    <a:ext uri="{9D8B030D-6E8A-4147-A177-3AD203B41FA5}">
                      <a16:colId xmlns:a16="http://schemas.microsoft.com/office/drawing/2014/main" val="3033657562"/>
                    </a:ext>
                  </a:extLst>
                </a:gridCol>
                <a:gridCol w="583008">
                  <a:extLst>
                    <a:ext uri="{9D8B030D-6E8A-4147-A177-3AD203B41FA5}">
                      <a16:colId xmlns:a16="http://schemas.microsoft.com/office/drawing/2014/main" val="470408749"/>
                    </a:ext>
                  </a:extLst>
                </a:gridCol>
                <a:gridCol w="583008">
                  <a:extLst>
                    <a:ext uri="{9D8B030D-6E8A-4147-A177-3AD203B41FA5}">
                      <a16:colId xmlns:a16="http://schemas.microsoft.com/office/drawing/2014/main" val="3112670702"/>
                    </a:ext>
                  </a:extLst>
                </a:gridCol>
              </a:tblGrid>
              <a:tr h="436347">
                <a:tc>
                  <a:txBody>
                    <a:bodyPr/>
                    <a:lstStyle/>
                    <a:p>
                      <a:r>
                        <a:rPr lang="en-US" sz="12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2023</a:t>
                      </a:r>
                    </a:p>
                  </a:txBody>
                  <a:tcPr anchor="ctr"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Jan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Feb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Mar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Apr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May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Jun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53473368"/>
                  </a:ext>
                </a:extLst>
              </a:tr>
              <a:tr h="436347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solidFill>
                            <a:schemeClr val="tx2"/>
                          </a:solidFill>
                          <a:latin typeface="Be Vietnam Pro Light" pitchFamily="2" charset="77"/>
                        </a:rPr>
                        <a:t>Concepting</a:t>
                      </a:r>
                    </a:p>
                  </a:txBody>
                  <a:tcPr anchor="ctr"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9525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143130"/>
                  </a:ext>
                </a:extLst>
              </a:tr>
              <a:tr h="436347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solidFill>
                            <a:schemeClr val="tx2"/>
                          </a:solidFill>
                          <a:latin typeface="Be Vietnam Pro Light" pitchFamily="2" charset="77"/>
                        </a:rPr>
                        <a:t>Product / Service</a:t>
                      </a:r>
                    </a:p>
                  </a:txBody>
                  <a:tcPr anchor="ctr"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36354998"/>
                  </a:ext>
                </a:extLst>
              </a:tr>
              <a:tr h="436347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solidFill>
                            <a:schemeClr val="tx2"/>
                          </a:solidFill>
                          <a:latin typeface="Be Vietnam Pro Light" pitchFamily="2" charset="77"/>
                        </a:rPr>
                        <a:t>Marketing</a:t>
                      </a:r>
                    </a:p>
                  </a:txBody>
                  <a:tcPr anchor="ctr"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12058788"/>
                  </a:ext>
                </a:extLst>
              </a:tr>
              <a:tr h="436347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solidFill>
                            <a:schemeClr val="tx2"/>
                          </a:solidFill>
                          <a:latin typeface="Be Vietnam Pro Light" pitchFamily="2" charset="77"/>
                        </a:rPr>
                        <a:t>Financial Plan</a:t>
                      </a:r>
                    </a:p>
                  </a:txBody>
                  <a:tcPr anchor="ctr"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900" b="0" i="0" dirty="0">
                        <a:solidFill>
                          <a:schemeClr val="tx2"/>
                        </a:solidFill>
                        <a:latin typeface="Be Vietnam Pro Light" pitchFamily="2" charset="77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6888338"/>
                  </a:ext>
                </a:extLst>
              </a:tr>
            </a:tbl>
          </a:graphicData>
        </a:graphic>
      </p:graphicFrame>
      <p:sp>
        <p:nvSpPr>
          <p:cNvPr id="50" name="Rounded Rectangle 49">
            <a:extLst>
              <a:ext uri="{FF2B5EF4-FFF2-40B4-BE49-F238E27FC236}">
                <a16:creationId xmlns:a16="http://schemas.microsoft.com/office/drawing/2014/main" id="{544CBD1D-744E-7651-F28E-99BD95CB5F64}"/>
              </a:ext>
            </a:extLst>
          </p:cNvPr>
          <p:cNvSpPr/>
          <p:nvPr/>
        </p:nvSpPr>
        <p:spPr>
          <a:xfrm>
            <a:off x="697451" y="6791304"/>
            <a:ext cx="5504953" cy="2505157"/>
          </a:xfrm>
          <a:prstGeom prst="roundRect">
            <a:avLst>
              <a:gd name="adj" fmla="val 0"/>
            </a:avLst>
          </a:prstGeom>
          <a:noFill/>
          <a:ln w="63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Rounded Rectangle 50">
            <a:extLst>
              <a:ext uri="{FF2B5EF4-FFF2-40B4-BE49-F238E27FC236}">
                <a16:creationId xmlns:a16="http://schemas.microsoft.com/office/drawing/2014/main" id="{6EE47541-509C-829E-A036-8DD57326A4C8}"/>
              </a:ext>
            </a:extLst>
          </p:cNvPr>
          <p:cNvSpPr/>
          <p:nvPr/>
        </p:nvSpPr>
        <p:spPr>
          <a:xfrm>
            <a:off x="697451" y="6356877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Text Box 28">
            <a:extLst>
              <a:ext uri="{FF2B5EF4-FFF2-40B4-BE49-F238E27FC236}">
                <a16:creationId xmlns:a16="http://schemas.microsoft.com/office/drawing/2014/main" id="{F24D3FB0-B356-022C-083C-5467DA9F582D}"/>
              </a:ext>
            </a:extLst>
          </p:cNvPr>
          <p:cNvSpPr txBox="1"/>
          <p:nvPr/>
        </p:nvSpPr>
        <p:spPr>
          <a:xfrm>
            <a:off x="944468" y="6489262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05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123" name="Text Box 28">
            <a:extLst>
              <a:ext uri="{FF2B5EF4-FFF2-40B4-BE49-F238E27FC236}">
                <a16:creationId xmlns:a16="http://schemas.microsoft.com/office/drawing/2014/main" id="{1BA54A91-65BF-ACAF-5F92-2DD9EE95FB75}"/>
              </a:ext>
            </a:extLst>
          </p:cNvPr>
          <p:cNvSpPr txBox="1"/>
          <p:nvPr/>
        </p:nvSpPr>
        <p:spPr>
          <a:xfrm>
            <a:off x="2712168" y="6489262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Business Plan Timeline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cxnSp>
        <p:nvCxnSpPr>
          <p:cNvPr id="4" name="Straight Arrow Connector 3">
            <a:extLst>
              <a:ext uri="{FF2B5EF4-FFF2-40B4-BE49-F238E27FC236}">
                <a16:creationId xmlns:a16="http://schemas.microsoft.com/office/drawing/2014/main" id="{1381F91C-C56A-8113-CBEB-C4ACDB8ABCB9}"/>
              </a:ext>
            </a:extLst>
          </p:cNvPr>
          <p:cNvCxnSpPr>
            <a:cxnSpLocks/>
          </p:cNvCxnSpPr>
          <p:nvPr/>
        </p:nvCxnSpPr>
        <p:spPr>
          <a:xfrm>
            <a:off x="2866719" y="7764905"/>
            <a:ext cx="2341106" cy="0"/>
          </a:xfrm>
          <a:prstGeom prst="straightConnector1">
            <a:avLst/>
          </a:prstGeom>
          <a:ln w="508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93CAA847-C444-7FC5-1DA4-2DCC65883AF6}"/>
              </a:ext>
            </a:extLst>
          </p:cNvPr>
          <p:cNvCxnSpPr>
            <a:cxnSpLocks/>
          </p:cNvCxnSpPr>
          <p:nvPr/>
        </p:nvCxnSpPr>
        <p:spPr>
          <a:xfrm>
            <a:off x="2866719" y="8214610"/>
            <a:ext cx="1759453" cy="0"/>
          </a:xfrm>
          <a:prstGeom prst="straightConnector1">
            <a:avLst/>
          </a:prstGeom>
          <a:ln w="508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57">
            <a:extLst>
              <a:ext uri="{FF2B5EF4-FFF2-40B4-BE49-F238E27FC236}">
                <a16:creationId xmlns:a16="http://schemas.microsoft.com/office/drawing/2014/main" id="{6CFB4155-4396-27F1-2A8A-1905A23CBEE1}"/>
              </a:ext>
            </a:extLst>
          </p:cNvPr>
          <p:cNvCxnSpPr>
            <a:cxnSpLocks/>
          </p:cNvCxnSpPr>
          <p:nvPr/>
        </p:nvCxnSpPr>
        <p:spPr>
          <a:xfrm>
            <a:off x="2866719" y="8649325"/>
            <a:ext cx="1170553" cy="0"/>
          </a:xfrm>
          <a:prstGeom prst="straightConnector1">
            <a:avLst/>
          </a:prstGeom>
          <a:ln w="508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Arrow Connector 63">
            <a:extLst>
              <a:ext uri="{FF2B5EF4-FFF2-40B4-BE49-F238E27FC236}">
                <a16:creationId xmlns:a16="http://schemas.microsoft.com/office/drawing/2014/main" id="{4C727CC9-1F68-3E7C-B7B2-182CE0C0AB80}"/>
              </a:ext>
            </a:extLst>
          </p:cNvPr>
          <p:cNvCxnSpPr>
            <a:cxnSpLocks/>
          </p:cNvCxnSpPr>
          <p:nvPr/>
        </p:nvCxnSpPr>
        <p:spPr>
          <a:xfrm>
            <a:off x="2866719" y="9084039"/>
            <a:ext cx="2922760" cy="0"/>
          </a:xfrm>
          <a:prstGeom prst="straightConnector1">
            <a:avLst/>
          </a:prstGeom>
          <a:ln w="508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352314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Rounded Rectangle 146">
            <a:extLst>
              <a:ext uri="{FF2B5EF4-FFF2-40B4-BE49-F238E27FC236}">
                <a16:creationId xmlns:a16="http://schemas.microsoft.com/office/drawing/2014/main" id="{C5C92E3E-E430-AEAB-D6F4-D193A50C11B8}"/>
              </a:ext>
            </a:extLst>
          </p:cNvPr>
          <p:cNvSpPr/>
          <p:nvPr/>
        </p:nvSpPr>
        <p:spPr>
          <a:xfrm>
            <a:off x="697451" y="7039276"/>
            <a:ext cx="5504953" cy="2257185"/>
          </a:xfrm>
          <a:prstGeom prst="roundRect">
            <a:avLst>
              <a:gd name="adj" fmla="val 0"/>
            </a:avLst>
          </a:prstGeom>
          <a:noFill/>
          <a:ln w="63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Rounded Rectangle 147">
            <a:extLst>
              <a:ext uri="{FF2B5EF4-FFF2-40B4-BE49-F238E27FC236}">
                <a16:creationId xmlns:a16="http://schemas.microsoft.com/office/drawing/2014/main" id="{508DB9AE-44D4-E05B-74B0-ED2368D94B3A}"/>
              </a:ext>
            </a:extLst>
          </p:cNvPr>
          <p:cNvSpPr/>
          <p:nvPr/>
        </p:nvSpPr>
        <p:spPr>
          <a:xfrm>
            <a:off x="697451" y="6604847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Rounded Rectangle 52">
            <a:extLst>
              <a:ext uri="{FF2B5EF4-FFF2-40B4-BE49-F238E27FC236}">
                <a16:creationId xmlns:a16="http://schemas.microsoft.com/office/drawing/2014/main" id="{21D37D16-B153-40EB-0443-06CA5C89AA32}"/>
              </a:ext>
            </a:extLst>
          </p:cNvPr>
          <p:cNvSpPr/>
          <p:nvPr/>
        </p:nvSpPr>
        <p:spPr>
          <a:xfrm>
            <a:off x="697451" y="1043966"/>
            <a:ext cx="5504953" cy="1738633"/>
          </a:xfrm>
          <a:prstGeom prst="roundRect">
            <a:avLst>
              <a:gd name="adj" fmla="val 0"/>
            </a:avLst>
          </a:prstGeom>
          <a:noFill/>
          <a:ln w="63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ounded Rectangle 53">
            <a:extLst>
              <a:ext uri="{FF2B5EF4-FFF2-40B4-BE49-F238E27FC236}">
                <a16:creationId xmlns:a16="http://schemas.microsoft.com/office/drawing/2014/main" id="{0FC620A1-CD6E-02BE-82BE-93C12AD2B07B}"/>
              </a:ext>
            </a:extLst>
          </p:cNvPr>
          <p:cNvSpPr/>
          <p:nvPr/>
        </p:nvSpPr>
        <p:spPr>
          <a:xfrm>
            <a:off x="697451" y="609539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Text Box 28">
            <a:extLst>
              <a:ext uri="{FF2B5EF4-FFF2-40B4-BE49-F238E27FC236}">
                <a16:creationId xmlns:a16="http://schemas.microsoft.com/office/drawing/2014/main" id="{82C44898-88E9-2719-8742-3A93A84F209B}"/>
              </a:ext>
            </a:extLst>
          </p:cNvPr>
          <p:cNvSpPr txBox="1"/>
          <p:nvPr/>
        </p:nvSpPr>
        <p:spPr>
          <a:xfrm>
            <a:off x="944468" y="749345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06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0" name="Text Box 28">
            <a:extLst>
              <a:ext uri="{FF2B5EF4-FFF2-40B4-BE49-F238E27FC236}">
                <a16:creationId xmlns:a16="http://schemas.microsoft.com/office/drawing/2014/main" id="{D5C8022B-C370-9F27-09BF-8706E4ECA5B0}"/>
              </a:ext>
            </a:extLst>
          </p:cNvPr>
          <p:cNvSpPr txBox="1"/>
          <p:nvPr/>
        </p:nvSpPr>
        <p:spPr>
          <a:xfrm>
            <a:off x="2804684" y="749345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The Competition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1" name="Text Box 28">
            <a:extLst>
              <a:ext uri="{FF2B5EF4-FFF2-40B4-BE49-F238E27FC236}">
                <a16:creationId xmlns:a16="http://schemas.microsoft.com/office/drawing/2014/main" id="{65DF2564-D4B7-77F0-2F68-09E9340551E0}"/>
              </a:ext>
            </a:extLst>
          </p:cNvPr>
          <p:cNvSpPr txBox="1"/>
          <p:nvPr/>
        </p:nvSpPr>
        <p:spPr>
          <a:xfrm>
            <a:off x="944468" y="1296902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Competitor 1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2" name="Text Box 122">
            <a:extLst>
              <a:ext uri="{FF2B5EF4-FFF2-40B4-BE49-F238E27FC236}">
                <a16:creationId xmlns:a16="http://schemas.microsoft.com/office/drawing/2014/main" id="{6227CFC0-871E-B540-B484-4319BA8FD565}"/>
              </a:ext>
            </a:extLst>
          </p:cNvPr>
          <p:cNvSpPr txBox="1"/>
          <p:nvPr/>
        </p:nvSpPr>
        <p:spPr>
          <a:xfrm>
            <a:off x="944468" y="1692133"/>
            <a:ext cx="1492284" cy="881780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380"/>
              </a:lnSpc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 the customer's problem. The value proposition.</a:t>
            </a:r>
          </a:p>
        </p:txBody>
      </p:sp>
      <p:sp>
        <p:nvSpPr>
          <p:cNvPr id="43" name="Text Box 122">
            <a:extLst>
              <a:ext uri="{FF2B5EF4-FFF2-40B4-BE49-F238E27FC236}">
                <a16:creationId xmlns:a16="http://schemas.microsoft.com/office/drawing/2014/main" id="{762C4BC3-6591-52A9-90B9-144A927FDF27}"/>
              </a:ext>
            </a:extLst>
          </p:cNvPr>
          <p:cNvSpPr txBox="1"/>
          <p:nvPr/>
        </p:nvSpPr>
        <p:spPr>
          <a:xfrm>
            <a:off x="944468" y="1464585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Write Title Here</a:t>
            </a:r>
          </a:p>
        </p:txBody>
      </p:sp>
      <p:sp>
        <p:nvSpPr>
          <p:cNvPr id="44" name="Text Box 28">
            <a:extLst>
              <a:ext uri="{FF2B5EF4-FFF2-40B4-BE49-F238E27FC236}">
                <a16:creationId xmlns:a16="http://schemas.microsoft.com/office/drawing/2014/main" id="{4894DC39-55D4-ECDF-0EB2-C5F23C8F07F5}"/>
              </a:ext>
            </a:extLst>
          </p:cNvPr>
          <p:cNvSpPr txBox="1"/>
          <p:nvPr/>
        </p:nvSpPr>
        <p:spPr>
          <a:xfrm>
            <a:off x="2804684" y="1296902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Competitor 2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5" name="Text Box 122">
            <a:extLst>
              <a:ext uri="{FF2B5EF4-FFF2-40B4-BE49-F238E27FC236}">
                <a16:creationId xmlns:a16="http://schemas.microsoft.com/office/drawing/2014/main" id="{7BCEAC29-1ACD-737A-C433-FDECD2ABBAEC}"/>
              </a:ext>
            </a:extLst>
          </p:cNvPr>
          <p:cNvSpPr txBox="1"/>
          <p:nvPr/>
        </p:nvSpPr>
        <p:spPr>
          <a:xfrm>
            <a:off x="2804684" y="1692133"/>
            <a:ext cx="1492284" cy="881780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380"/>
              </a:lnSpc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 the customer's problem. The value proposition.</a:t>
            </a:r>
          </a:p>
        </p:txBody>
      </p:sp>
      <p:sp>
        <p:nvSpPr>
          <p:cNvPr id="46" name="Text Box 122">
            <a:extLst>
              <a:ext uri="{FF2B5EF4-FFF2-40B4-BE49-F238E27FC236}">
                <a16:creationId xmlns:a16="http://schemas.microsoft.com/office/drawing/2014/main" id="{33BC3FBF-B24A-281C-7B22-FA4529D8F19F}"/>
              </a:ext>
            </a:extLst>
          </p:cNvPr>
          <p:cNvSpPr txBox="1"/>
          <p:nvPr/>
        </p:nvSpPr>
        <p:spPr>
          <a:xfrm>
            <a:off x="2804684" y="1464585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Write Title Here</a:t>
            </a:r>
          </a:p>
        </p:txBody>
      </p:sp>
      <p:sp>
        <p:nvSpPr>
          <p:cNvPr id="47" name="Text Box 28">
            <a:extLst>
              <a:ext uri="{FF2B5EF4-FFF2-40B4-BE49-F238E27FC236}">
                <a16:creationId xmlns:a16="http://schemas.microsoft.com/office/drawing/2014/main" id="{6A21C35E-A275-FCD3-8ABA-C62F603633A8}"/>
              </a:ext>
            </a:extLst>
          </p:cNvPr>
          <p:cNvSpPr txBox="1"/>
          <p:nvPr/>
        </p:nvSpPr>
        <p:spPr>
          <a:xfrm>
            <a:off x="4664900" y="1296902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Competitor 3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8" name="Text Box 122">
            <a:extLst>
              <a:ext uri="{FF2B5EF4-FFF2-40B4-BE49-F238E27FC236}">
                <a16:creationId xmlns:a16="http://schemas.microsoft.com/office/drawing/2014/main" id="{54062E88-7FCE-EAD2-4A55-7E990AFA8658}"/>
              </a:ext>
            </a:extLst>
          </p:cNvPr>
          <p:cNvSpPr txBox="1"/>
          <p:nvPr/>
        </p:nvSpPr>
        <p:spPr>
          <a:xfrm>
            <a:off x="4664900" y="1692133"/>
            <a:ext cx="1492284" cy="881780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380"/>
              </a:lnSpc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 the customer's problem. The value proposition.</a:t>
            </a:r>
          </a:p>
        </p:txBody>
      </p:sp>
      <p:sp>
        <p:nvSpPr>
          <p:cNvPr id="49" name="Text Box 122">
            <a:extLst>
              <a:ext uri="{FF2B5EF4-FFF2-40B4-BE49-F238E27FC236}">
                <a16:creationId xmlns:a16="http://schemas.microsoft.com/office/drawing/2014/main" id="{7ECB2EB7-0B19-6FA9-1D25-EDFC4C00E767}"/>
              </a:ext>
            </a:extLst>
          </p:cNvPr>
          <p:cNvSpPr txBox="1"/>
          <p:nvPr/>
        </p:nvSpPr>
        <p:spPr>
          <a:xfrm>
            <a:off x="4664900" y="1464585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Write Title Here</a:t>
            </a:r>
          </a:p>
        </p:txBody>
      </p:sp>
      <p:sp>
        <p:nvSpPr>
          <p:cNvPr id="97" name="Text Box 28">
            <a:extLst>
              <a:ext uri="{FF2B5EF4-FFF2-40B4-BE49-F238E27FC236}">
                <a16:creationId xmlns:a16="http://schemas.microsoft.com/office/drawing/2014/main" id="{B184655B-CA80-68E7-E748-F40BAA28C95B}"/>
              </a:ext>
            </a:extLst>
          </p:cNvPr>
          <p:cNvSpPr txBox="1"/>
          <p:nvPr/>
        </p:nvSpPr>
        <p:spPr>
          <a:xfrm>
            <a:off x="944468" y="6747685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08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98" name="Text Box 28">
            <a:extLst>
              <a:ext uri="{FF2B5EF4-FFF2-40B4-BE49-F238E27FC236}">
                <a16:creationId xmlns:a16="http://schemas.microsoft.com/office/drawing/2014/main" id="{BD5631F4-091D-177F-F916-AF996D3786A2}"/>
              </a:ext>
            </a:extLst>
          </p:cNvPr>
          <p:cNvSpPr txBox="1"/>
          <p:nvPr/>
        </p:nvSpPr>
        <p:spPr>
          <a:xfrm>
            <a:off x="2804684" y="6747685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Marketing Strategy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99" name="Text Box 28">
            <a:extLst>
              <a:ext uri="{FF2B5EF4-FFF2-40B4-BE49-F238E27FC236}">
                <a16:creationId xmlns:a16="http://schemas.microsoft.com/office/drawing/2014/main" id="{5169C8B8-0B40-AAD7-DB57-63C4D0AE8578}"/>
              </a:ext>
            </a:extLst>
          </p:cNvPr>
          <p:cNvSpPr txBox="1"/>
          <p:nvPr/>
        </p:nvSpPr>
        <p:spPr>
          <a:xfrm>
            <a:off x="944468" y="7426889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Marketing Action 1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100" name="Text Box 122">
            <a:extLst>
              <a:ext uri="{FF2B5EF4-FFF2-40B4-BE49-F238E27FC236}">
                <a16:creationId xmlns:a16="http://schemas.microsoft.com/office/drawing/2014/main" id="{233D948A-1D90-A3C2-707F-B164340A5243}"/>
              </a:ext>
            </a:extLst>
          </p:cNvPr>
          <p:cNvSpPr txBox="1"/>
          <p:nvPr/>
        </p:nvSpPr>
        <p:spPr>
          <a:xfrm>
            <a:off x="944468" y="7822120"/>
            <a:ext cx="1492284" cy="1240853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380"/>
              </a:lnSpc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 the customer's problem. The value proposition should state how a product or brand solves.</a:t>
            </a:r>
          </a:p>
        </p:txBody>
      </p:sp>
      <p:sp>
        <p:nvSpPr>
          <p:cNvPr id="101" name="Text Box 122">
            <a:extLst>
              <a:ext uri="{FF2B5EF4-FFF2-40B4-BE49-F238E27FC236}">
                <a16:creationId xmlns:a16="http://schemas.microsoft.com/office/drawing/2014/main" id="{E77398BF-5E21-04BE-521C-4A93ECB617CB}"/>
              </a:ext>
            </a:extLst>
          </p:cNvPr>
          <p:cNvSpPr txBox="1"/>
          <p:nvPr/>
        </p:nvSpPr>
        <p:spPr>
          <a:xfrm>
            <a:off x="944468" y="7594572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Estimated Cost: $100</a:t>
            </a:r>
          </a:p>
        </p:txBody>
      </p:sp>
      <p:sp>
        <p:nvSpPr>
          <p:cNvPr id="102" name="Text Box 28">
            <a:extLst>
              <a:ext uri="{FF2B5EF4-FFF2-40B4-BE49-F238E27FC236}">
                <a16:creationId xmlns:a16="http://schemas.microsoft.com/office/drawing/2014/main" id="{1960010B-EE18-259A-0258-9C7288946A86}"/>
              </a:ext>
            </a:extLst>
          </p:cNvPr>
          <p:cNvSpPr txBox="1"/>
          <p:nvPr/>
        </p:nvSpPr>
        <p:spPr>
          <a:xfrm>
            <a:off x="2804684" y="7426889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Marketing Action 2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103" name="Text Box 122">
            <a:extLst>
              <a:ext uri="{FF2B5EF4-FFF2-40B4-BE49-F238E27FC236}">
                <a16:creationId xmlns:a16="http://schemas.microsoft.com/office/drawing/2014/main" id="{E0219400-22B5-2DBB-3EF7-E04F70169026}"/>
              </a:ext>
            </a:extLst>
          </p:cNvPr>
          <p:cNvSpPr txBox="1"/>
          <p:nvPr/>
        </p:nvSpPr>
        <p:spPr>
          <a:xfrm>
            <a:off x="2804684" y="7822120"/>
            <a:ext cx="1492284" cy="1240853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380"/>
              </a:lnSpc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 the customer's problem. The value proposition should state how a product or brand solves.</a:t>
            </a:r>
          </a:p>
        </p:txBody>
      </p:sp>
      <p:sp>
        <p:nvSpPr>
          <p:cNvPr id="104" name="Text Box 122">
            <a:extLst>
              <a:ext uri="{FF2B5EF4-FFF2-40B4-BE49-F238E27FC236}">
                <a16:creationId xmlns:a16="http://schemas.microsoft.com/office/drawing/2014/main" id="{6D6A3587-6D28-B0BC-763B-E8CC20B77EB4}"/>
              </a:ext>
            </a:extLst>
          </p:cNvPr>
          <p:cNvSpPr txBox="1"/>
          <p:nvPr/>
        </p:nvSpPr>
        <p:spPr>
          <a:xfrm>
            <a:off x="2804684" y="7594572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Estimated Cost: $340</a:t>
            </a:r>
          </a:p>
        </p:txBody>
      </p:sp>
      <p:sp>
        <p:nvSpPr>
          <p:cNvPr id="105" name="Text Box 28">
            <a:extLst>
              <a:ext uri="{FF2B5EF4-FFF2-40B4-BE49-F238E27FC236}">
                <a16:creationId xmlns:a16="http://schemas.microsoft.com/office/drawing/2014/main" id="{2C4F9CC9-9452-F855-B4EC-54B9950BE5B3}"/>
              </a:ext>
            </a:extLst>
          </p:cNvPr>
          <p:cNvSpPr txBox="1"/>
          <p:nvPr/>
        </p:nvSpPr>
        <p:spPr>
          <a:xfrm>
            <a:off x="4664900" y="7426889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Marketing Action 3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106" name="Text Box 122">
            <a:extLst>
              <a:ext uri="{FF2B5EF4-FFF2-40B4-BE49-F238E27FC236}">
                <a16:creationId xmlns:a16="http://schemas.microsoft.com/office/drawing/2014/main" id="{8E7B7C56-A11C-2712-25B1-70C026828F2E}"/>
              </a:ext>
            </a:extLst>
          </p:cNvPr>
          <p:cNvSpPr txBox="1"/>
          <p:nvPr/>
        </p:nvSpPr>
        <p:spPr>
          <a:xfrm>
            <a:off x="4664900" y="7822120"/>
            <a:ext cx="1492284" cy="1240853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ts val="1380"/>
              </a:lnSpc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 or brand solves the customer's problem. The value proposition should state how a product or brand solves.</a:t>
            </a:r>
          </a:p>
        </p:txBody>
      </p:sp>
      <p:sp>
        <p:nvSpPr>
          <p:cNvPr id="107" name="Text Box 122">
            <a:extLst>
              <a:ext uri="{FF2B5EF4-FFF2-40B4-BE49-F238E27FC236}">
                <a16:creationId xmlns:a16="http://schemas.microsoft.com/office/drawing/2014/main" id="{A9809753-E2C3-064D-8FD2-67C4D5862545}"/>
              </a:ext>
            </a:extLst>
          </p:cNvPr>
          <p:cNvSpPr txBox="1"/>
          <p:nvPr/>
        </p:nvSpPr>
        <p:spPr>
          <a:xfrm>
            <a:off x="4664900" y="7594572"/>
            <a:ext cx="1492284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Estimated Cost: $90</a:t>
            </a:r>
          </a:p>
        </p:txBody>
      </p:sp>
      <p:sp>
        <p:nvSpPr>
          <p:cNvPr id="55" name="Rounded Rectangle 54">
            <a:extLst>
              <a:ext uri="{FF2B5EF4-FFF2-40B4-BE49-F238E27FC236}">
                <a16:creationId xmlns:a16="http://schemas.microsoft.com/office/drawing/2014/main" id="{2AAAE673-50EF-3B1B-052F-B3C144F13456}"/>
              </a:ext>
            </a:extLst>
          </p:cNvPr>
          <p:cNvSpPr/>
          <p:nvPr/>
        </p:nvSpPr>
        <p:spPr>
          <a:xfrm>
            <a:off x="697451" y="3594525"/>
            <a:ext cx="5504953" cy="2634905"/>
          </a:xfrm>
          <a:prstGeom prst="roundRect">
            <a:avLst>
              <a:gd name="adj" fmla="val 0"/>
            </a:avLst>
          </a:prstGeom>
          <a:noFill/>
          <a:ln w="63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Rounded Rectangle 55">
            <a:extLst>
              <a:ext uri="{FF2B5EF4-FFF2-40B4-BE49-F238E27FC236}">
                <a16:creationId xmlns:a16="http://schemas.microsoft.com/office/drawing/2014/main" id="{486FB6F8-3F68-652B-2B6B-0ECC1ECD6AE4}"/>
              </a:ext>
            </a:extLst>
          </p:cNvPr>
          <p:cNvSpPr/>
          <p:nvPr/>
        </p:nvSpPr>
        <p:spPr>
          <a:xfrm>
            <a:off x="697451" y="3160097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 Box 28">
            <a:extLst>
              <a:ext uri="{FF2B5EF4-FFF2-40B4-BE49-F238E27FC236}">
                <a16:creationId xmlns:a16="http://schemas.microsoft.com/office/drawing/2014/main" id="{79EFB36A-A525-8146-98AE-993CF400DCFA}"/>
              </a:ext>
            </a:extLst>
          </p:cNvPr>
          <p:cNvSpPr txBox="1"/>
          <p:nvPr/>
        </p:nvSpPr>
        <p:spPr>
          <a:xfrm>
            <a:off x="944468" y="3311673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07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52" name="Text Box 28">
            <a:extLst>
              <a:ext uri="{FF2B5EF4-FFF2-40B4-BE49-F238E27FC236}">
                <a16:creationId xmlns:a16="http://schemas.microsoft.com/office/drawing/2014/main" id="{890AD759-ED37-F987-D3B7-35CA6D6D141A}"/>
              </a:ext>
            </a:extLst>
          </p:cNvPr>
          <p:cNvSpPr txBox="1"/>
          <p:nvPr/>
        </p:nvSpPr>
        <p:spPr>
          <a:xfrm>
            <a:off x="2804684" y="3311673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SWOT Analysis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ABC3A71A-75B2-AC39-44DE-C170B99B0DE0}"/>
              </a:ext>
            </a:extLst>
          </p:cNvPr>
          <p:cNvGrpSpPr/>
          <p:nvPr/>
        </p:nvGrpSpPr>
        <p:grpSpPr>
          <a:xfrm>
            <a:off x="944468" y="3977804"/>
            <a:ext cx="2426248" cy="828868"/>
            <a:chOff x="944468" y="3767663"/>
            <a:chExt cx="2426248" cy="828868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CDF04CFD-9567-B4FC-5076-876029CD3227}"/>
                </a:ext>
              </a:extLst>
            </p:cNvPr>
            <p:cNvSpPr/>
            <p:nvPr/>
          </p:nvSpPr>
          <p:spPr>
            <a:xfrm>
              <a:off x="944468" y="3767663"/>
              <a:ext cx="828868" cy="828868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4" name="Text Box 28">
              <a:extLst>
                <a:ext uri="{FF2B5EF4-FFF2-40B4-BE49-F238E27FC236}">
                  <a16:creationId xmlns:a16="http://schemas.microsoft.com/office/drawing/2014/main" id="{1FCBC743-114E-1C22-F32D-B63C1A1DA8BD}"/>
                </a:ext>
              </a:extLst>
            </p:cNvPr>
            <p:cNvSpPr txBox="1"/>
            <p:nvPr/>
          </p:nvSpPr>
          <p:spPr>
            <a:xfrm>
              <a:off x="1111046" y="3994725"/>
              <a:ext cx="495712" cy="430887"/>
            </a:xfrm>
            <a:prstGeom prst="rect">
              <a:avLst/>
            </a:prstGeom>
            <a:noFill/>
            <a:ln w="6350">
              <a:noFill/>
            </a:ln>
          </p:spPr>
          <p:txBody>
            <a:bodyPr rot="0" spcFirstLastPara="0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spAutoFit/>
            </a:bodyPr>
            <a:lstStyle/>
            <a:p>
              <a:pPr marL="0" marR="0" algn="ctr">
                <a:spcBef>
                  <a:spcPts val="0"/>
                </a:spcBef>
                <a:spcAft>
                  <a:spcPts val="0"/>
                </a:spcAft>
              </a:pPr>
              <a:r>
                <a:rPr lang="en-US" sz="2800" b="1" dirty="0">
                  <a:solidFill>
                    <a:srgbClr val="3D3E3E"/>
                  </a:solidFill>
                  <a:effectLst/>
                  <a:latin typeface="Be Vietnam Pro SemiBold" pitchFamily="2" charset="77"/>
                  <a:ea typeface="Calibri" panose="020F0502020204030204" pitchFamily="34" charset="0"/>
                  <a:cs typeface="Heebo" pitchFamily="2" charset="-79"/>
                </a:rPr>
                <a:t>S</a:t>
              </a:r>
              <a:endParaRPr lang="en-US" sz="2800" dirty="0">
                <a:solidFill>
                  <a:srgbClr val="7B7B7F"/>
                </a:solidFill>
                <a:effectLst/>
                <a:latin typeface="Heebo" pitchFamily="2" charset="-79"/>
                <a:ea typeface="Calibri" panose="020F0502020204030204" pitchFamily="34" charset="0"/>
                <a:cs typeface="Heebo" pitchFamily="2" charset="-79"/>
              </a:endParaRPr>
            </a:p>
          </p:txBody>
        </p:sp>
        <p:grpSp>
          <p:nvGrpSpPr>
            <p:cNvPr id="9" name="Group 8">
              <a:extLst>
                <a:ext uri="{FF2B5EF4-FFF2-40B4-BE49-F238E27FC236}">
                  <a16:creationId xmlns:a16="http://schemas.microsoft.com/office/drawing/2014/main" id="{A0046C4E-FD92-DC11-47EF-99D5B9EDC8CA}"/>
                </a:ext>
              </a:extLst>
            </p:cNvPr>
            <p:cNvGrpSpPr/>
            <p:nvPr/>
          </p:nvGrpSpPr>
          <p:grpSpPr>
            <a:xfrm>
              <a:off x="1939914" y="3835635"/>
              <a:ext cx="1430802" cy="692923"/>
              <a:chOff x="2016730" y="3833155"/>
              <a:chExt cx="1492284" cy="692923"/>
            </a:xfrm>
          </p:grpSpPr>
          <p:sp>
            <p:nvSpPr>
              <p:cNvPr id="124" name="Text Box 28">
                <a:extLst>
                  <a:ext uri="{FF2B5EF4-FFF2-40B4-BE49-F238E27FC236}">
                    <a16:creationId xmlns:a16="http://schemas.microsoft.com/office/drawing/2014/main" id="{0E77684C-30EB-0F2C-A7C7-93307EF24A20}"/>
                  </a:ext>
                </a:extLst>
              </p:cNvPr>
              <p:cNvSpPr txBox="1"/>
              <p:nvPr/>
            </p:nvSpPr>
            <p:spPr>
              <a:xfrm>
                <a:off x="2016730" y="3833155"/>
                <a:ext cx="1492284" cy="138499"/>
              </a:xfrm>
              <a:prstGeom prst="rect">
                <a:avLst/>
              </a:prstGeom>
              <a:noFill/>
              <a:ln w="6350">
                <a:noFill/>
              </a:ln>
            </p:spPr>
            <p:txBody>
              <a:bodyPr rot="0" spcFirstLastPara="0" vert="horz" wrap="square" lIns="0" tIns="0" rIns="0" bIns="0" numCol="1" spcCol="0" rtlCol="0" fromWordArt="0" anchor="ctr" anchorCtr="0" forceAA="0" compatLnSpc="1">
                <a:prstTxWarp prst="textNoShape">
                  <a:avLst/>
                </a:prstTxWarp>
                <a:spAutoFit/>
              </a:bodyPr>
              <a:lstStyle/>
              <a:p>
                <a:pPr marL="0" marR="0">
                  <a:spcBef>
                    <a:spcPts val="0"/>
                  </a:spcBef>
                  <a:spcAft>
                    <a:spcPts val="0"/>
                  </a:spcAft>
                </a:pPr>
                <a:r>
                  <a:rPr lang="en-US" sz="900" b="1" dirty="0">
                    <a:solidFill>
                      <a:srgbClr val="3D3E3E"/>
                    </a:solidFill>
                    <a:effectLst/>
                    <a:latin typeface="Be Vietnam Pro SemiBold" pitchFamily="2" charset="77"/>
                    <a:ea typeface="Calibri" panose="020F0502020204030204" pitchFamily="34" charset="0"/>
                    <a:cs typeface="Heebo" pitchFamily="2" charset="-79"/>
                  </a:rPr>
                  <a:t>Strength</a:t>
                </a:r>
                <a:endParaRPr lang="en-US" sz="900" dirty="0">
                  <a:solidFill>
                    <a:srgbClr val="7B7B7F"/>
                  </a:solidFill>
                  <a:effectLst/>
                  <a:latin typeface="Heebo" pitchFamily="2" charset="-79"/>
                  <a:ea typeface="Calibri" panose="020F0502020204030204" pitchFamily="34" charset="0"/>
                  <a:cs typeface="Heebo" pitchFamily="2" charset="-79"/>
                </a:endParaRPr>
              </a:p>
            </p:txBody>
          </p:sp>
          <p:sp>
            <p:nvSpPr>
              <p:cNvPr id="128" name="Text Box 122">
                <a:extLst>
                  <a:ext uri="{FF2B5EF4-FFF2-40B4-BE49-F238E27FC236}">
                    <a16:creationId xmlns:a16="http://schemas.microsoft.com/office/drawing/2014/main" id="{9EAF3C00-F15E-DF68-1FB8-9BE2C6E779A5}"/>
                  </a:ext>
                </a:extLst>
              </p:cNvPr>
              <p:cNvSpPr txBox="1"/>
              <p:nvPr/>
            </p:nvSpPr>
            <p:spPr>
              <a:xfrm>
                <a:off x="2016730" y="4003371"/>
                <a:ext cx="1492284" cy="522707"/>
              </a:xfrm>
              <a:prstGeom prst="rect">
                <a:avLst/>
              </a:prstGeom>
              <a:noFill/>
              <a:ln w="6350">
                <a:noFill/>
              </a:ln>
            </p:spPr>
            <p:txBody>
              <a:bodyPr rot="0" spcFirstLastPara="0" vert="horz" wrap="square" lIns="0" tIns="0" rIns="0" bIns="0" numCol="1" spcCol="0" rtlCol="0" fromWordArt="0" anchor="t" anchorCtr="0" forceAA="0" compatLnSpc="1">
                <a:prstTxWarp prst="textNoShape">
                  <a:avLst/>
                </a:prstTxWarp>
                <a:spAutoFit/>
              </a:bodyPr>
              <a:lstStyle/>
              <a:p>
                <a:pPr marL="0" marR="0">
                  <a:lnSpc>
                    <a:spcPts val="1380"/>
                  </a:lnSpc>
                  <a:spcBef>
                    <a:spcPts val="0"/>
                  </a:spcBef>
                </a:pPr>
                <a:r>
                  <a:rPr lang="en-US" sz="900" dirty="0">
                    <a:effectLst/>
                    <a:latin typeface="Be Vietnam Pro Light" pitchFamily="2" charset="77"/>
                    <a:ea typeface="Times New Roman" panose="02020603050405020304" pitchFamily="18" charset="0"/>
                  </a:rPr>
                  <a:t>The value proposition should state how a product or brand solves.</a:t>
                </a:r>
              </a:p>
            </p:txBody>
          </p:sp>
        </p:grpSp>
      </p:grp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23BC63F2-20F9-672B-F8C8-02D943151229}"/>
              </a:ext>
            </a:extLst>
          </p:cNvPr>
          <p:cNvGrpSpPr/>
          <p:nvPr/>
        </p:nvGrpSpPr>
        <p:grpSpPr>
          <a:xfrm>
            <a:off x="3487284" y="3977804"/>
            <a:ext cx="2426248" cy="828868"/>
            <a:chOff x="944468" y="3767663"/>
            <a:chExt cx="2426248" cy="828868"/>
          </a:xfrm>
        </p:grpSpPr>
        <p:sp>
          <p:nvSpPr>
            <p:cNvPr id="130" name="Rectangle 129">
              <a:extLst>
                <a:ext uri="{FF2B5EF4-FFF2-40B4-BE49-F238E27FC236}">
                  <a16:creationId xmlns:a16="http://schemas.microsoft.com/office/drawing/2014/main" id="{D1168785-98A0-B8C2-764D-003EBD180A6B}"/>
                </a:ext>
              </a:extLst>
            </p:cNvPr>
            <p:cNvSpPr/>
            <p:nvPr/>
          </p:nvSpPr>
          <p:spPr>
            <a:xfrm>
              <a:off x="944468" y="3767663"/>
              <a:ext cx="828868" cy="828868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1" name="Text Box 28">
              <a:extLst>
                <a:ext uri="{FF2B5EF4-FFF2-40B4-BE49-F238E27FC236}">
                  <a16:creationId xmlns:a16="http://schemas.microsoft.com/office/drawing/2014/main" id="{DCA0940A-0E75-F741-D9A9-DCBFB0283D54}"/>
                </a:ext>
              </a:extLst>
            </p:cNvPr>
            <p:cNvSpPr txBox="1"/>
            <p:nvPr/>
          </p:nvSpPr>
          <p:spPr>
            <a:xfrm>
              <a:off x="1111046" y="3994725"/>
              <a:ext cx="495712" cy="430887"/>
            </a:xfrm>
            <a:prstGeom prst="rect">
              <a:avLst/>
            </a:prstGeom>
            <a:noFill/>
            <a:ln w="6350">
              <a:noFill/>
            </a:ln>
          </p:spPr>
          <p:txBody>
            <a:bodyPr rot="0" spcFirstLastPara="0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spAutoFit/>
            </a:bodyPr>
            <a:lstStyle/>
            <a:p>
              <a:pPr marL="0" marR="0" algn="ctr">
                <a:spcBef>
                  <a:spcPts val="0"/>
                </a:spcBef>
                <a:spcAft>
                  <a:spcPts val="0"/>
                </a:spcAft>
              </a:pPr>
              <a:r>
                <a:rPr lang="en-US" sz="2800" b="1" dirty="0">
                  <a:solidFill>
                    <a:srgbClr val="3D3E3E"/>
                  </a:solidFill>
                  <a:effectLst/>
                  <a:latin typeface="Be Vietnam Pro SemiBold" pitchFamily="2" charset="77"/>
                  <a:ea typeface="Calibri" panose="020F0502020204030204" pitchFamily="34" charset="0"/>
                  <a:cs typeface="Heebo" pitchFamily="2" charset="-79"/>
                </a:rPr>
                <a:t>W</a:t>
              </a:r>
              <a:endParaRPr lang="en-US" sz="2800" dirty="0">
                <a:solidFill>
                  <a:srgbClr val="7B7B7F"/>
                </a:solidFill>
                <a:effectLst/>
                <a:latin typeface="Heebo" pitchFamily="2" charset="-79"/>
                <a:ea typeface="Calibri" panose="020F0502020204030204" pitchFamily="34" charset="0"/>
                <a:cs typeface="Heebo" pitchFamily="2" charset="-79"/>
              </a:endParaRPr>
            </a:p>
          </p:txBody>
        </p:sp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2AC1A4B3-98B2-B32D-C671-7D7B6B48634F}"/>
                </a:ext>
              </a:extLst>
            </p:cNvPr>
            <p:cNvGrpSpPr/>
            <p:nvPr/>
          </p:nvGrpSpPr>
          <p:grpSpPr>
            <a:xfrm>
              <a:off x="1939914" y="3835635"/>
              <a:ext cx="1430802" cy="692923"/>
              <a:chOff x="2016730" y="3833155"/>
              <a:chExt cx="1492284" cy="692923"/>
            </a:xfrm>
          </p:grpSpPr>
          <p:sp>
            <p:nvSpPr>
              <p:cNvPr id="133" name="Text Box 28">
                <a:extLst>
                  <a:ext uri="{FF2B5EF4-FFF2-40B4-BE49-F238E27FC236}">
                    <a16:creationId xmlns:a16="http://schemas.microsoft.com/office/drawing/2014/main" id="{B51DC1DC-D5AE-ECF3-51BC-A5B3B3E1BC5F}"/>
                  </a:ext>
                </a:extLst>
              </p:cNvPr>
              <p:cNvSpPr txBox="1"/>
              <p:nvPr/>
            </p:nvSpPr>
            <p:spPr>
              <a:xfrm>
                <a:off x="2016730" y="3833155"/>
                <a:ext cx="1492284" cy="138499"/>
              </a:xfrm>
              <a:prstGeom prst="rect">
                <a:avLst/>
              </a:prstGeom>
              <a:noFill/>
              <a:ln w="6350">
                <a:noFill/>
              </a:ln>
            </p:spPr>
            <p:txBody>
              <a:bodyPr rot="0" spcFirstLastPara="0" vert="horz" wrap="square" lIns="0" tIns="0" rIns="0" bIns="0" numCol="1" spcCol="0" rtlCol="0" fromWordArt="0" anchor="ctr" anchorCtr="0" forceAA="0" compatLnSpc="1">
                <a:prstTxWarp prst="textNoShape">
                  <a:avLst/>
                </a:prstTxWarp>
                <a:spAutoFit/>
              </a:bodyPr>
              <a:lstStyle/>
              <a:p>
                <a:pPr marL="0" marR="0">
                  <a:spcBef>
                    <a:spcPts val="0"/>
                  </a:spcBef>
                  <a:spcAft>
                    <a:spcPts val="0"/>
                  </a:spcAft>
                </a:pPr>
                <a:r>
                  <a:rPr lang="en-US" sz="900" b="1" dirty="0">
                    <a:solidFill>
                      <a:srgbClr val="3D3E3E"/>
                    </a:solidFill>
                    <a:effectLst/>
                    <a:latin typeface="Be Vietnam Pro SemiBold" pitchFamily="2" charset="77"/>
                    <a:ea typeface="Calibri" panose="020F0502020204030204" pitchFamily="34" charset="0"/>
                    <a:cs typeface="Heebo" pitchFamily="2" charset="-79"/>
                  </a:rPr>
                  <a:t>Weakness</a:t>
                </a:r>
                <a:endParaRPr lang="en-US" sz="900" dirty="0">
                  <a:solidFill>
                    <a:srgbClr val="7B7B7F"/>
                  </a:solidFill>
                  <a:effectLst/>
                  <a:latin typeface="Heebo" pitchFamily="2" charset="-79"/>
                  <a:ea typeface="Calibri" panose="020F0502020204030204" pitchFamily="34" charset="0"/>
                  <a:cs typeface="Heebo" pitchFamily="2" charset="-79"/>
                </a:endParaRPr>
              </a:p>
            </p:txBody>
          </p:sp>
          <p:sp>
            <p:nvSpPr>
              <p:cNvPr id="134" name="Text Box 122">
                <a:extLst>
                  <a:ext uri="{FF2B5EF4-FFF2-40B4-BE49-F238E27FC236}">
                    <a16:creationId xmlns:a16="http://schemas.microsoft.com/office/drawing/2014/main" id="{534C2E05-7944-C202-BFB4-D49AFEA703D6}"/>
                  </a:ext>
                </a:extLst>
              </p:cNvPr>
              <p:cNvSpPr txBox="1"/>
              <p:nvPr/>
            </p:nvSpPr>
            <p:spPr>
              <a:xfrm>
                <a:off x="2016730" y="4003371"/>
                <a:ext cx="1492284" cy="522707"/>
              </a:xfrm>
              <a:prstGeom prst="rect">
                <a:avLst/>
              </a:prstGeom>
              <a:noFill/>
              <a:ln w="6350">
                <a:noFill/>
              </a:ln>
            </p:spPr>
            <p:txBody>
              <a:bodyPr rot="0" spcFirstLastPara="0" vert="horz" wrap="square" lIns="0" tIns="0" rIns="0" bIns="0" numCol="1" spcCol="0" rtlCol="0" fromWordArt="0" anchor="t" anchorCtr="0" forceAA="0" compatLnSpc="1">
                <a:prstTxWarp prst="textNoShape">
                  <a:avLst/>
                </a:prstTxWarp>
                <a:spAutoFit/>
              </a:bodyPr>
              <a:lstStyle/>
              <a:p>
                <a:pPr marL="0" marR="0">
                  <a:lnSpc>
                    <a:spcPts val="1380"/>
                  </a:lnSpc>
                  <a:spcBef>
                    <a:spcPts val="0"/>
                  </a:spcBef>
                </a:pPr>
                <a:r>
                  <a:rPr lang="en-US" sz="900" dirty="0">
                    <a:effectLst/>
                    <a:latin typeface="Be Vietnam Pro Light" pitchFamily="2" charset="77"/>
                    <a:ea typeface="Times New Roman" panose="02020603050405020304" pitchFamily="18" charset="0"/>
                  </a:rPr>
                  <a:t>The value proposition should state how a product or brand solves.</a:t>
                </a:r>
              </a:p>
            </p:txBody>
          </p:sp>
        </p:grpSp>
      </p:grpSp>
      <p:grpSp>
        <p:nvGrpSpPr>
          <p:cNvPr id="135" name="Group 134">
            <a:extLst>
              <a:ext uri="{FF2B5EF4-FFF2-40B4-BE49-F238E27FC236}">
                <a16:creationId xmlns:a16="http://schemas.microsoft.com/office/drawing/2014/main" id="{D40AD14C-BDCF-AFE3-7DA5-5AF451AB3AD6}"/>
              </a:ext>
            </a:extLst>
          </p:cNvPr>
          <p:cNvGrpSpPr/>
          <p:nvPr/>
        </p:nvGrpSpPr>
        <p:grpSpPr>
          <a:xfrm>
            <a:off x="944468" y="5067302"/>
            <a:ext cx="2426248" cy="828868"/>
            <a:chOff x="944468" y="3767663"/>
            <a:chExt cx="2426248" cy="828868"/>
          </a:xfrm>
        </p:grpSpPr>
        <p:sp>
          <p:nvSpPr>
            <p:cNvPr id="136" name="Rectangle 135">
              <a:extLst>
                <a:ext uri="{FF2B5EF4-FFF2-40B4-BE49-F238E27FC236}">
                  <a16:creationId xmlns:a16="http://schemas.microsoft.com/office/drawing/2014/main" id="{5310B33F-7278-3B2D-AAAB-62721A2E3E45}"/>
                </a:ext>
              </a:extLst>
            </p:cNvPr>
            <p:cNvSpPr/>
            <p:nvPr/>
          </p:nvSpPr>
          <p:spPr>
            <a:xfrm>
              <a:off x="944468" y="3767663"/>
              <a:ext cx="828868" cy="828868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7" name="Text Box 28">
              <a:extLst>
                <a:ext uri="{FF2B5EF4-FFF2-40B4-BE49-F238E27FC236}">
                  <a16:creationId xmlns:a16="http://schemas.microsoft.com/office/drawing/2014/main" id="{09217370-87EF-9EC2-062B-99E3B974613F}"/>
                </a:ext>
              </a:extLst>
            </p:cNvPr>
            <p:cNvSpPr txBox="1"/>
            <p:nvPr/>
          </p:nvSpPr>
          <p:spPr>
            <a:xfrm>
              <a:off x="1111046" y="3994725"/>
              <a:ext cx="495712" cy="430887"/>
            </a:xfrm>
            <a:prstGeom prst="rect">
              <a:avLst/>
            </a:prstGeom>
            <a:noFill/>
            <a:ln w="6350">
              <a:noFill/>
            </a:ln>
          </p:spPr>
          <p:txBody>
            <a:bodyPr rot="0" spcFirstLastPara="0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spAutoFit/>
            </a:bodyPr>
            <a:lstStyle/>
            <a:p>
              <a:pPr marL="0" marR="0" algn="ctr">
                <a:spcBef>
                  <a:spcPts val="0"/>
                </a:spcBef>
                <a:spcAft>
                  <a:spcPts val="0"/>
                </a:spcAft>
              </a:pPr>
              <a:r>
                <a:rPr lang="en-US" sz="2800" b="1" dirty="0">
                  <a:solidFill>
                    <a:srgbClr val="3D3E3E"/>
                  </a:solidFill>
                  <a:effectLst/>
                  <a:latin typeface="Be Vietnam Pro SemiBold" pitchFamily="2" charset="77"/>
                  <a:ea typeface="Calibri" panose="020F0502020204030204" pitchFamily="34" charset="0"/>
                  <a:cs typeface="Heebo" pitchFamily="2" charset="-79"/>
                </a:rPr>
                <a:t>O</a:t>
              </a:r>
              <a:endParaRPr lang="en-US" sz="2800" dirty="0">
                <a:solidFill>
                  <a:srgbClr val="7B7B7F"/>
                </a:solidFill>
                <a:effectLst/>
                <a:latin typeface="Heebo" pitchFamily="2" charset="-79"/>
                <a:ea typeface="Calibri" panose="020F0502020204030204" pitchFamily="34" charset="0"/>
                <a:cs typeface="Heebo" pitchFamily="2" charset="-79"/>
              </a:endParaRPr>
            </a:p>
          </p:txBody>
        </p:sp>
        <p:grpSp>
          <p:nvGrpSpPr>
            <p:cNvPr id="138" name="Group 137">
              <a:extLst>
                <a:ext uri="{FF2B5EF4-FFF2-40B4-BE49-F238E27FC236}">
                  <a16:creationId xmlns:a16="http://schemas.microsoft.com/office/drawing/2014/main" id="{8837B4FF-7094-AFD8-8FB2-3649297C0A95}"/>
                </a:ext>
              </a:extLst>
            </p:cNvPr>
            <p:cNvGrpSpPr/>
            <p:nvPr/>
          </p:nvGrpSpPr>
          <p:grpSpPr>
            <a:xfrm>
              <a:off x="1939914" y="3835635"/>
              <a:ext cx="1430802" cy="692923"/>
              <a:chOff x="2016730" y="3833155"/>
              <a:chExt cx="1492284" cy="692923"/>
            </a:xfrm>
          </p:grpSpPr>
          <p:sp>
            <p:nvSpPr>
              <p:cNvPr id="139" name="Text Box 28">
                <a:extLst>
                  <a:ext uri="{FF2B5EF4-FFF2-40B4-BE49-F238E27FC236}">
                    <a16:creationId xmlns:a16="http://schemas.microsoft.com/office/drawing/2014/main" id="{BCBED5FB-8296-1D01-9FD7-A7B1950365A7}"/>
                  </a:ext>
                </a:extLst>
              </p:cNvPr>
              <p:cNvSpPr txBox="1"/>
              <p:nvPr/>
            </p:nvSpPr>
            <p:spPr>
              <a:xfrm>
                <a:off x="2016730" y="3833155"/>
                <a:ext cx="1492284" cy="138499"/>
              </a:xfrm>
              <a:prstGeom prst="rect">
                <a:avLst/>
              </a:prstGeom>
              <a:noFill/>
              <a:ln w="6350">
                <a:noFill/>
              </a:ln>
            </p:spPr>
            <p:txBody>
              <a:bodyPr rot="0" spcFirstLastPara="0" vert="horz" wrap="square" lIns="0" tIns="0" rIns="0" bIns="0" numCol="1" spcCol="0" rtlCol="0" fromWordArt="0" anchor="ctr" anchorCtr="0" forceAA="0" compatLnSpc="1">
                <a:prstTxWarp prst="textNoShape">
                  <a:avLst/>
                </a:prstTxWarp>
                <a:spAutoFit/>
              </a:bodyPr>
              <a:lstStyle/>
              <a:p>
                <a:pPr marL="0" marR="0">
                  <a:spcBef>
                    <a:spcPts val="0"/>
                  </a:spcBef>
                  <a:spcAft>
                    <a:spcPts val="0"/>
                  </a:spcAft>
                </a:pPr>
                <a:r>
                  <a:rPr lang="en-US" sz="900" b="1" dirty="0">
                    <a:solidFill>
                      <a:srgbClr val="3D3E3E"/>
                    </a:solidFill>
                    <a:effectLst/>
                    <a:latin typeface="Be Vietnam Pro SemiBold" pitchFamily="2" charset="77"/>
                    <a:ea typeface="Calibri" panose="020F0502020204030204" pitchFamily="34" charset="0"/>
                    <a:cs typeface="Heebo" pitchFamily="2" charset="-79"/>
                  </a:rPr>
                  <a:t>Opportunities</a:t>
                </a:r>
                <a:endParaRPr lang="en-US" sz="900" dirty="0">
                  <a:solidFill>
                    <a:srgbClr val="7B7B7F"/>
                  </a:solidFill>
                  <a:effectLst/>
                  <a:latin typeface="Heebo" pitchFamily="2" charset="-79"/>
                  <a:ea typeface="Calibri" panose="020F0502020204030204" pitchFamily="34" charset="0"/>
                  <a:cs typeface="Heebo" pitchFamily="2" charset="-79"/>
                </a:endParaRPr>
              </a:p>
            </p:txBody>
          </p:sp>
          <p:sp>
            <p:nvSpPr>
              <p:cNvPr id="140" name="Text Box 122">
                <a:extLst>
                  <a:ext uri="{FF2B5EF4-FFF2-40B4-BE49-F238E27FC236}">
                    <a16:creationId xmlns:a16="http://schemas.microsoft.com/office/drawing/2014/main" id="{7E7F7C27-6453-69FC-74CD-28ED40F8A866}"/>
                  </a:ext>
                </a:extLst>
              </p:cNvPr>
              <p:cNvSpPr txBox="1"/>
              <p:nvPr/>
            </p:nvSpPr>
            <p:spPr>
              <a:xfrm>
                <a:off x="2016730" y="4003371"/>
                <a:ext cx="1492284" cy="522707"/>
              </a:xfrm>
              <a:prstGeom prst="rect">
                <a:avLst/>
              </a:prstGeom>
              <a:noFill/>
              <a:ln w="6350">
                <a:noFill/>
              </a:ln>
            </p:spPr>
            <p:txBody>
              <a:bodyPr rot="0" spcFirstLastPara="0" vert="horz" wrap="square" lIns="0" tIns="0" rIns="0" bIns="0" numCol="1" spcCol="0" rtlCol="0" fromWordArt="0" anchor="t" anchorCtr="0" forceAA="0" compatLnSpc="1">
                <a:prstTxWarp prst="textNoShape">
                  <a:avLst/>
                </a:prstTxWarp>
                <a:spAutoFit/>
              </a:bodyPr>
              <a:lstStyle/>
              <a:p>
                <a:pPr marL="0" marR="0">
                  <a:lnSpc>
                    <a:spcPts val="1380"/>
                  </a:lnSpc>
                  <a:spcBef>
                    <a:spcPts val="0"/>
                  </a:spcBef>
                </a:pPr>
                <a:r>
                  <a:rPr lang="en-US" sz="900" dirty="0">
                    <a:effectLst/>
                    <a:latin typeface="Be Vietnam Pro Light" pitchFamily="2" charset="77"/>
                    <a:ea typeface="Times New Roman" panose="02020603050405020304" pitchFamily="18" charset="0"/>
                  </a:rPr>
                  <a:t>The value proposition should state how a product or brand solves.</a:t>
                </a:r>
              </a:p>
            </p:txBody>
          </p:sp>
        </p:grpSp>
      </p:grpSp>
      <p:grpSp>
        <p:nvGrpSpPr>
          <p:cNvPr id="141" name="Group 140">
            <a:extLst>
              <a:ext uri="{FF2B5EF4-FFF2-40B4-BE49-F238E27FC236}">
                <a16:creationId xmlns:a16="http://schemas.microsoft.com/office/drawing/2014/main" id="{0F39F0ED-834F-E432-A347-8991EFA9572C}"/>
              </a:ext>
            </a:extLst>
          </p:cNvPr>
          <p:cNvGrpSpPr/>
          <p:nvPr/>
        </p:nvGrpSpPr>
        <p:grpSpPr>
          <a:xfrm>
            <a:off x="3487284" y="5067302"/>
            <a:ext cx="2426248" cy="828868"/>
            <a:chOff x="944468" y="3767663"/>
            <a:chExt cx="2426248" cy="828868"/>
          </a:xfrm>
        </p:grpSpPr>
        <p:sp>
          <p:nvSpPr>
            <p:cNvPr id="142" name="Rectangle 141">
              <a:extLst>
                <a:ext uri="{FF2B5EF4-FFF2-40B4-BE49-F238E27FC236}">
                  <a16:creationId xmlns:a16="http://schemas.microsoft.com/office/drawing/2014/main" id="{E6B14150-FD81-A8EB-EFBE-D9829D451300}"/>
                </a:ext>
              </a:extLst>
            </p:cNvPr>
            <p:cNvSpPr/>
            <p:nvPr/>
          </p:nvSpPr>
          <p:spPr>
            <a:xfrm>
              <a:off x="944468" y="3767663"/>
              <a:ext cx="828868" cy="828868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3" name="Text Box 28">
              <a:extLst>
                <a:ext uri="{FF2B5EF4-FFF2-40B4-BE49-F238E27FC236}">
                  <a16:creationId xmlns:a16="http://schemas.microsoft.com/office/drawing/2014/main" id="{D618BB1E-1CCA-0602-2248-B9A06E6D20A3}"/>
                </a:ext>
              </a:extLst>
            </p:cNvPr>
            <p:cNvSpPr txBox="1"/>
            <p:nvPr/>
          </p:nvSpPr>
          <p:spPr>
            <a:xfrm>
              <a:off x="1111046" y="3994725"/>
              <a:ext cx="495712" cy="430887"/>
            </a:xfrm>
            <a:prstGeom prst="rect">
              <a:avLst/>
            </a:prstGeom>
            <a:noFill/>
            <a:ln w="6350">
              <a:noFill/>
            </a:ln>
          </p:spPr>
          <p:txBody>
            <a:bodyPr rot="0" spcFirstLastPara="0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spAutoFit/>
            </a:bodyPr>
            <a:lstStyle/>
            <a:p>
              <a:pPr marL="0" marR="0" algn="ctr">
                <a:spcBef>
                  <a:spcPts val="0"/>
                </a:spcBef>
                <a:spcAft>
                  <a:spcPts val="0"/>
                </a:spcAft>
              </a:pPr>
              <a:r>
                <a:rPr lang="en-US" sz="2800" b="1" dirty="0">
                  <a:solidFill>
                    <a:srgbClr val="3D3E3E"/>
                  </a:solidFill>
                  <a:effectLst/>
                  <a:latin typeface="Be Vietnam Pro SemiBold" pitchFamily="2" charset="77"/>
                  <a:ea typeface="Calibri" panose="020F0502020204030204" pitchFamily="34" charset="0"/>
                  <a:cs typeface="Heebo" pitchFamily="2" charset="-79"/>
                </a:rPr>
                <a:t>T</a:t>
              </a:r>
              <a:endParaRPr lang="en-US" sz="2800" dirty="0">
                <a:solidFill>
                  <a:srgbClr val="7B7B7F"/>
                </a:solidFill>
                <a:effectLst/>
                <a:latin typeface="Heebo" pitchFamily="2" charset="-79"/>
                <a:ea typeface="Calibri" panose="020F0502020204030204" pitchFamily="34" charset="0"/>
                <a:cs typeface="Heebo" pitchFamily="2" charset="-79"/>
              </a:endParaRPr>
            </a:p>
          </p:txBody>
        </p:sp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699C6AC1-6112-F53A-5418-34D1A52910BC}"/>
                </a:ext>
              </a:extLst>
            </p:cNvPr>
            <p:cNvGrpSpPr/>
            <p:nvPr/>
          </p:nvGrpSpPr>
          <p:grpSpPr>
            <a:xfrm>
              <a:off x="1939914" y="3835635"/>
              <a:ext cx="1430802" cy="692923"/>
              <a:chOff x="2016730" y="3833155"/>
              <a:chExt cx="1492284" cy="692923"/>
            </a:xfrm>
          </p:grpSpPr>
          <p:sp>
            <p:nvSpPr>
              <p:cNvPr id="145" name="Text Box 28">
                <a:extLst>
                  <a:ext uri="{FF2B5EF4-FFF2-40B4-BE49-F238E27FC236}">
                    <a16:creationId xmlns:a16="http://schemas.microsoft.com/office/drawing/2014/main" id="{DEA3539E-35B3-37FD-4316-19EC20E26524}"/>
                  </a:ext>
                </a:extLst>
              </p:cNvPr>
              <p:cNvSpPr txBox="1"/>
              <p:nvPr/>
            </p:nvSpPr>
            <p:spPr>
              <a:xfrm>
                <a:off x="2016730" y="3833155"/>
                <a:ext cx="1492284" cy="138499"/>
              </a:xfrm>
              <a:prstGeom prst="rect">
                <a:avLst/>
              </a:prstGeom>
              <a:noFill/>
              <a:ln w="6350">
                <a:noFill/>
              </a:ln>
            </p:spPr>
            <p:txBody>
              <a:bodyPr rot="0" spcFirstLastPara="0" vert="horz" wrap="square" lIns="0" tIns="0" rIns="0" bIns="0" numCol="1" spcCol="0" rtlCol="0" fromWordArt="0" anchor="ctr" anchorCtr="0" forceAA="0" compatLnSpc="1">
                <a:prstTxWarp prst="textNoShape">
                  <a:avLst/>
                </a:prstTxWarp>
                <a:spAutoFit/>
              </a:bodyPr>
              <a:lstStyle/>
              <a:p>
                <a:pPr marL="0" marR="0">
                  <a:spcBef>
                    <a:spcPts val="0"/>
                  </a:spcBef>
                  <a:spcAft>
                    <a:spcPts val="0"/>
                  </a:spcAft>
                </a:pPr>
                <a:r>
                  <a:rPr lang="en-US" sz="900" b="1" dirty="0">
                    <a:solidFill>
                      <a:srgbClr val="3D3E3E"/>
                    </a:solidFill>
                    <a:effectLst/>
                    <a:latin typeface="Be Vietnam Pro SemiBold" pitchFamily="2" charset="77"/>
                    <a:ea typeface="Calibri" panose="020F0502020204030204" pitchFamily="34" charset="0"/>
                    <a:cs typeface="Heebo" pitchFamily="2" charset="-79"/>
                  </a:rPr>
                  <a:t>Threats</a:t>
                </a:r>
                <a:endParaRPr lang="en-US" sz="900" dirty="0">
                  <a:solidFill>
                    <a:srgbClr val="7B7B7F"/>
                  </a:solidFill>
                  <a:effectLst/>
                  <a:latin typeface="Heebo" pitchFamily="2" charset="-79"/>
                  <a:ea typeface="Calibri" panose="020F0502020204030204" pitchFamily="34" charset="0"/>
                  <a:cs typeface="Heebo" pitchFamily="2" charset="-79"/>
                </a:endParaRPr>
              </a:p>
            </p:txBody>
          </p:sp>
          <p:sp>
            <p:nvSpPr>
              <p:cNvPr id="146" name="Text Box 122">
                <a:extLst>
                  <a:ext uri="{FF2B5EF4-FFF2-40B4-BE49-F238E27FC236}">
                    <a16:creationId xmlns:a16="http://schemas.microsoft.com/office/drawing/2014/main" id="{0AD641F9-7982-2128-2E9E-A158504F35DD}"/>
                  </a:ext>
                </a:extLst>
              </p:cNvPr>
              <p:cNvSpPr txBox="1"/>
              <p:nvPr/>
            </p:nvSpPr>
            <p:spPr>
              <a:xfrm>
                <a:off x="2016730" y="4003371"/>
                <a:ext cx="1492284" cy="522707"/>
              </a:xfrm>
              <a:prstGeom prst="rect">
                <a:avLst/>
              </a:prstGeom>
              <a:noFill/>
              <a:ln w="6350">
                <a:noFill/>
              </a:ln>
            </p:spPr>
            <p:txBody>
              <a:bodyPr rot="0" spcFirstLastPara="0" vert="horz" wrap="square" lIns="0" tIns="0" rIns="0" bIns="0" numCol="1" spcCol="0" rtlCol="0" fromWordArt="0" anchor="t" anchorCtr="0" forceAA="0" compatLnSpc="1">
                <a:prstTxWarp prst="textNoShape">
                  <a:avLst/>
                </a:prstTxWarp>
                <a:spAutoFit/>
              </a:bodyPr>
              <a:lstStyle/>
              <a:p>
                <a:pPr marL="0" marR="0">
                  <a:lnSpc>
                    <a:spcPts val="1380"/>
                  </a:lnSpc>
                  <a:spcBef>
                    <a:spcPts val="0"/>
                  </a:spcBef>
                </a:pPr>
                <a:r>
                  <a:rPr lang="en-US" sz="900" dirty="0">
                    <a:effectLst/>
                    <a:latin typeface="Be Vietnam Pro Light" pitchFamily="2" charset="77"/>
                    <a:ea typeface="Times New Roman" panose="02020603050405020304" pitchFamily="18" charset="0"/>
                  </a:rPr>
                  <a:t>The value proposition should state how a product or brand solves.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193597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Rounded Rectangle 61">
            <a:extLst>
              <a:ext uri="{FF2B5EF4-FFF2-40B4-BE49-F238E27FC236}">
                <a16:creationId xmlns:a16="http://schemas.microsoft.com/office/drawing/2014/main" id="{4F5CA98B-10BD-F62F-4228-4E9A6ADBE66A}"/>
              </a:ext>
            </a:extLst>
          </p:cNvPr>
          <p:cNvSpPr/>
          <p:nvPr/>
        </p:nvSpPr>
        <p:spPr>
          <a:xfrm>
            <a:off x="697451" y="4800554"/>
            <a:ext cx="5504953" cy="4495843"/>
          </a:xfrm>
          <a:prstGeom prst="roundRect">
            <a:avLst>
              <a:gd name="adj" fmla="val 0"/>
            </a:avLst>
          </a:prstGeom>
          <a:noFill/>
          <a:ln w="63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74BCD709-74E9-6B11-B6F8-A5496D2B35F0}"/>
              </a:ext>
            </a:extLst>
          </p:cNvPr>
          <p:cNvSpPr/>
          <p:nvPr/>
        </p:nvSpPr>
        <p:spPr>
          <a:xfrm>
            <a:off x="697451" y="4597730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C593C7F8-B920-F85E-0699-5258F451735A}"/>
              </a:ext>
            </a:extLst>
          </p:cNvPr>
          <p:cNvCxnSpPr>
            <a:cxnSpLocks/>
          </p:cNvCxnSpPr>
          <p:nvPr/>
        </p:nvCxnSpPr>
        <p:spPr>
          <a:xfrm>
            <a:off x="685800" y="1770485"/>
            <a:ext cx="5524500" cy="0"/>
          </a:xfrm>
          <a:prstGeom prst="line">
            <a:avLst/>
          </a:prstGeom>
          <a:ln w="635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 Box 28">
            <a:extLst>
              <a:ext uri="{FF2B5EF4-FFF2-40B4-BE49-F238E27FC236}">
                <a16:creationId xmlns:a16="http://schemas.microsoft.com/office/drawing/2014/main" id="{307E3EEC-5463-53E6-AEDF-60CCE9B13C6D}"/>
              </a:ext>
            </a:extLst>
          </p:cNvPr>
          <p:cNvSpPr txBox="1"/>
          <p:nvPr/>
        </p:nvSpPr>
        <p:spPr>
          <a:xfrm>
            <a:off x="944468" y="1214401"/>
            <a:ext cx="1163307" cy="2769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Business Operational Hours: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39" name="Text Box 122">
            <a:extLst>
              <a:ext uri="{FF2B5EF4-FFF2-40B4-BE49-F238E27FC236}">
                <a16:creationId xmlns:a16="http://schemas.microsoft.com/office/drawing/2014/main" id="{1A492CB6-2035-911C-DB90-2AEFB4705D62}"/>
              </a:ext>
            </a:extLst>
          </p:cNvPr>
          <p:cNvSpPr txBox="1"/>
          <p:nvPr/>
        </p:nvSpPr>
        <p:spPr>
          <a:xfrm>
            <a:off x="2858472" y="1283651"/>
            <a:ext cx="3351828" cy="343171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 should state how a product.</a:t>
            </a:r>
          </a:p>
          <a:p>
            <a:pPr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S</a:t>
            </a: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olves the customer's problem</a:t>
            </a: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 </a:t>
            </a: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benefits. </a:t>
            </a:r>
          </a:p>
        </p:txBody>
      </p: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29B1801B-DC88-7CBA-C896-E16BDBF9FE76}"/>
              </a:ext>
            </a:extLst>
          </p:cNvPr>
          <p:cNvCxnSpPr>
            <a:cxnSpLocks/>
          </p:cNvCxnSpPr>
          <p:nvPr/>
        </p:nvCxnSpPr>
        <p:spPr>
          <a:xfrm>
            <a:off x="685800" y="2582161"/>
            <a:ext cx="5524500" cy="0"/>
          </a:xfrm>
          <a:prstGeom prst="line">
            <a:avLst/>
          </a:prstGeom>
          <a:ln w="635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 Box 28">
            <a:extLst>
              <a:ext uri="{FF2B5EF4-FFF2-40B4-BE49-F238E27FC236}">
                <a16:creationId xmlns:a16="http://schemas.microsoft.com/office/drawing/2014/main" id="{E88724F8-0E24-0360-E085-C318ACCE046C}"/>
              </a:ext>
            </a:extLst>
          </p:cNvPr>
          <p:cNvSpPr txBox="1"/>
          <p:nvPr/>
        </p:nvSpPr>
        <p:spPr>
          <a:xfrm>
            <a:off x="944468" y="1820337"/>
            <a:ext cx="1163307" cy="2769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Facilities &amp; Equipment: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D3468907-BF93-EB3D-B239-0BEE334F8006}"/>
              </a:ext>
            </a:extLst>
          </p:cNvPr>
          <p:cNvCxnSpPr>
            <a:cxnSpLocks/>
          </p:cNvCxnSpPr>
          <p:nvPr/>
        </p:nvCxnSpPr>
        <p:spPr>
          <a:xfrm>
            <a:off x="685800" y="3416605"/>
            <a:ext cx="5524500" cy="0"/>
          </a:xfrm>
          <a:prstGeom prst="line">
            <a:avLst/>
          </a:prstGeom>
          <a:ln w="635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 Box 28">
            <a:extLst>
              <a:ext uri="{FF2B5EF4-FFF2-40B4-BE49-F238E27FC236}">
                <a16:creationId xmlns:a16="http://schemas.microsoft.com/office/drawing/2014/main" id="{7E3CE908-9444-E670-C0D3-386CA13F7AB1}"/>
              </a:ext>
            </a:extLst>
          </p:cNvPr>
          <p:cNvSpPr txBox="1"/>
          <p:nvPr/>
        </p:nvSpPr>
        <p:spPr>
          <a:xfrm>
            <a:off x="944468" y="2724031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Vendors / Supplies: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64" name="Text Box 122">
            <a:extLst>
              <a:ext uri="{FF2B5EF4-FFF2-40B4-BE49-F238E27FC236}">
                <a16:creationId xmlns:a16="http://schemas.microsoft.com/office/drawing/2014/main" id="{C25F2607-EFDB-6EC7-8BC9-755B4FCB3CD1}"/>
              </a:ext>
            </a:extLst>
          </p:cNvPr>
          <p:cNvSpPr txBox="1"/>
          <p:nvPr/>
        </p:nvSpPr>
        <p:spPr>
          <a:xfrm>
            <a:off x="2858472" y="2724031"/>
            <a:ext cx="3351828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228600" marR="0" indent="-228600">
              <a:lnSpc>
                <a:spcPts val="1380"/>
              </a:lnSpc>
              <a:spcBef>
                <a:spcPts val="0"/>
              </a:spcBef>
              <a:buFont typeface="+mj-lt"/>
              <a:buAutoNum type="arabicPeriod"/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Value proposition to the customer.</a:t>
            </a:r>
          </a:p>
          <a:p>
            <a:pPr marL="228600" marR="0" indent="-228600">
              <a:lnSpc>
                <a:spcPts val="1380"/>
              </a:lnSpc>
              <a:spcBef>
                <a:spcPts val="0"/>
              </a:spcBef>
              <a:buFont typeface="+mj-lt"/>
              <a:buAutoNum type="arabicPeriod"/>
            </a:pP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T</a:t>
            </a: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he strategy and the plan may be incorporated.</a:t>
            </a:r>
          </a:p>
          <a:p>
            <a:pPr marL="228600" marR="0" indent="-228600">
              <a:lnSpc>
                <a:spcPts val="1380"/>
              </a:lnSpc>
              <a:spcBef>
                <a:spcPts val="0"/>
              </a:spcBef>
              <a:buFont typeface="+mj-lt"/>
              <a:buAutoNum type="arabicPeriod"/>
            </a:pP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P</a:t>
            </a: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articularly for smaller companies that may.</a:t>
            </a:r>
          </a:p>
        </p:txBody>
      </p:sp>
      <p:sp>
        <p:nvSpPr>
          <p:cNvPr id="66" name="Text Box 28">
            <a:extLst>
              <a:ext uri="{FF2B5EF4-FFF2-40B4-BE49-F238E27FC236}">
                <a16:creationId xmlns:a16="http://schemas.microsoft.com/office/drawing/2014/main" id="{24DE2FE1-CA23-2DC2-5991-64AB5A78107B}"/>
              </a:ext>
            </a:extLst>
          </p:cNvPr>
          <p:cNvSpPr txBox="1"/>
          <p:nvPr/>
        </p:nvSpPr>
        <p:spPr>
          <a:xfrm>
            <a:off x="944468" y="3545918"/>
            <a:ext cx="1163307" cy="138499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9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Employees Needed:</a:t>
            </a:r>
            <a:endParaRPr lang="en-US" sz="9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3" name="Text Box 122">
            <a:extLst>
              <a:ext uri="{FF2B5EF4-FFF2-40B4-BE49-F238E27FC236}">
                <a16:creationId xmlns:a16="http://schemas.microsoft.com/office/drawing/2014/main" id="{A58C62C5-2F5C-6B11-90EB-268485D9711C}"/>
              </a:ext>
            </a:extLst>
          </p:cNvPr>
          <p:cNvSpPr txBox="1"/>
          <p:nvPr/>
        </p:nvSpPr>
        <p:spPr>
          <a:xfrm>
            <a:off x="3008557" y="1829775"/>
            <a:ext cx="1449144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T</a:t>
            </a: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he benefits.</a:t>
            </a: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Product or brand.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16F34694-F1B7-0981-E623-499660C8571A}"/>
              </a:ext>
            </a:extLst>
          </p:cNvPr>
          <p:cNvSpPr/>
          <p:nvPr/>
        </p:nvSpPr>
        <p:spPr>
          <a:xfrm>
            <a:off x="2858472" y="1888514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70A0605B-8CEF-09E4-5330-8B9AD80029A4}"/>
              </a:ext>
            </a:extLst>
          </p:cNvPr>
          <p:cNvSpPr/>
          <p:nvPr/>
        </p:nvSpPr>
        <p:spPr>
          <a:xfrm>
            <a:off x="2858472" y="2245866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C76CA45C-EB27-E9F8-A8CB-24F8A9EBE583}"/>
              </a:ext>
            </a:extLst>
          </p:cNvPr>
          <p:cNvSpPr/>
          <p:nvPr/>
        </p:nvSpPr>
        <p:spPr>
          <a:xfrm>
            <a:off x="2858472" y="2058197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 Box 122">
            <a:extLst>
              <a:ext uri="{FF2B5EF4-FFF2-40B4-BE49-F238E27FC236}">
                <a16:creationId xmlns:a16="http://schemas.microsoft.com/office/drawing/2014/main" id="{7B89DA86-12ED-B656-8C72-27B0A9A0C048}"/>
              </a:ext>
            </a:extLst>
          </p:cNvPr>
          <p:cNvSpPr txBox="1"/>
          <p:nvPr/>
        </p:nvSpPr>
        <p:spPr>
          <a:xfrm>
            <a:off x="4654685" y="1829775"/>
            <a:ext cx="1449144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T</a:t>
            </a: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he benefits.</a:t>
            </a: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Product or brand.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3A843229-618A-7CBC-6117-980B4F61B028}"/>
              </a:ext>
            </a:extLst>
          </p:cNvPr>
          <p:cNvSpPr/>
          <p:nvPr/>
        </p:nvSpPr>
        <p:spPr>
          <a:xfrm>
            <a:off x="4504600" y="1888514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156A984F-6B7C-5784-48E8-A59303A05EA5}"/>
              </a:ext>
            </a:extLst>
          </p:cNvPr>
          <p:cNvSpPr/>
          <p:nvPr/>
        </p:nvSpPr>
        <p:spPr>
          <a:xfrm>
            <a:off x="4504600" y="2245866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6A96B685-1B9F-0948-3A1E-70C005EE12E0}"/>
              </a:ext>
            </a:extLst>
          </p:cNvPr>
          <p:cNvSpPr/>
          <p:nvPr/>
        </p:nvSpPr>
        <p:spPr>
          <a:xfrm>
            <a:off x="4504600" y="2058197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ext Box 122">
            <a:extLst>
              <a:ext uri="{FF2B5EF4-FFF2-40B4-BE49-F238E27FC236}">
                <a16:creationId xmlns:a16="http://schemas.microsoft.com/office/drawing/2014/main" id="{A280CE31-B9ED-6ABC-07CE-4C0CA932BF72}"/>
              </a:ext>
            </a:extLst>
          </p:cNvPr>
          <p:cNvSpPr txBox="1"/>
          <p:nvPr/>
        </p:nvSpPr>
        <p:spPr>
          <a:xfrm>
            <a:off x="3008557" y="3536930"/>
            <a:ext cx="1449144" cy="52270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T</a:t>
            </a: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he benefits.</a:t>
            </a: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Product or brand.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6F964F65-0508-B3C2-8DB8-C865BFB83CB4}"/>
              </a:ext>
            </a:extLst>
          </p:cNvPr>
          <p:cNvSpPr/>
          <p:nvPr/>
        </p:nvSpPr>
        <p:spPr>
          <a:xfrm>
            <a:off x="2858472" y="3595669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F31CCD90-3B07-645A-1579-85CBF013A9E4}"/>
              </a:ext>
            </a:extLst>
          </p:cNvPr>
          <p:cNvSpPr/>
          <p:nvPr/>
        </p:nvSpPr>
        <p:spPr>
          <a:xfrm>
            <a:off x="2858472" y="3953021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B545412F-8789-8850-8EDF-A7D0220FFAFA}"/>
              </a:ext>
            </a:extLst>
          </p:cNvPr>
          <p:cNvSpPr/>
          <p:nvPr/>
        </p:nvSpPr>
        <p:spPr>
          <a:xfrm>
            <a:off x="2858472" y="3765352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Text Box 122">
            <a:extLst>
              <a:ext uri="{FF2B5EF4-FFF2-40B4-BE49-F238E27FC236}">
                <a16:creationId xmlns:a16="http://schemas.microsoft.com/office/drawing/2014/main" id="{6CBD8477-AA16-3A05-67F2-4A720868906F}"/>
              </a:ext>
            </a:extLst>
          </p:cNvPr>
          <p:cNvSpPr txBox="1"/>
          <p:nvPr/>
        </p:nvSpPr>
        <p:spPr>
          <a:xfrm>
            <a:off x="4654685" y="3536930"/>
            <a:ext cx="1449144" cy="343171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The value proposition.</a:t>
            </a:r>
          </a:p>
          <a:p>
            <a:pPr marL="0" marR="0">
              <a:lnSpc>
                <a:spcPts val="1380"/>
              </a:lnSpc>
              <a:spcBef>
                <a:spcPts val="0"/>
              </a:spcBef>
            </a:pPr>
            <a:r>
              <a:rPr lang="en-US" sz="900" dirty="0">
                <a:latin typeface="Be Vietnam Pro Light" pitchFamily="2" charset="77"/>
                <a:ea typeface="Times New Roman" panose="02020603050405020304" pitchFamily="18" charset="0"/>
              </a:rPr>
              <a:t>T</a:t>
            </a:r>
            <a:r>
              <a:rPr lang="en-US" sz="900" dirty="0">
                <a:effectLst/>
                <a:latin typeface="Be Vietnam Pro Light" pitchFamily="2" charset="77"/>
                <a:ea typeface="Times New Roman" panose="02020603050405020304" pitchFamily="18" charset="0"/>
              </a:rPr>
              <a:t>he benefits.</a:t>
            </a:r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427E6403-04E1-03B8-83C2-24C24DDCCF9C}"/>
              </a:ext>
            </a:extLst>
          </p:cNvPr>
          <p:cNvSpPr/>
          <p:nvPr/>
        </p:nvSpPr>
        <p:spPr>
          <a:xfrm>
            <a:off x="4504600" y="3595669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B3F3625A-BB34-6428-B0CE-05EDD96870D6}"/>
              </a:ext>
            </a:extLst>
          </p:cNvPr>
          <p:cNvSpPr/>
          <p:nvPr/>
        </p:nvSpPr>
        <p:spPr>
          <a:xfrm>
            <a:off x="4504600" y="3765352"/>
            <a:ext cx="66665" cy="6666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5" name="Table 5">
            <a:extLst>
              <a:ext uri="{FF2B5EF4-FFF2-40B4-BE49-F238E27FC236}">
                <a16:creationId xmlns:a16="http://schemas.microsoft.com/office/drawing/2014/main" id="{87BC52A4-F244-1F1B-60A0-A079EFD56D6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730045"/>
              </p:ext>
            </p:extLst>
          </p:nvPr>
        </p:nvGraphicFramePr>
        <p:xfrm>
          <a:off x="927784" y="5298406"/>
          <a:ext cx="5040529" cy="1645740"/>
        </p:xfrm>
        <a:graphic>
          <a:graphicData uri="http://schemas.openxmlformats.org/drawingml/2006/table">
            <a:tbl>
              <a:tblPr firstRow="1" bandRow="1">
                <a:tableStyleId>{D27102A9-8310-4765-A935-A1911B00CA55}</a:tableStyleId>
              </a:tblPr>
              <a:tblGrid>
                <a:gridCol w="1789000">
                  <a:extLst>
                    <a:ext uri="{9D8B030D-6E8A-4147-A177-3AD203B41FA5}">
                      <a16:colId xmlns:a16="http://schemas.microsoft.com/office/drawing/2014/main" val="2711524736"/>
                    </a:ext>
                  </a:extLst>
                </a:gridCol>
                <a:gridCol w="1083843">
                  <a:extLst>
                    <a:ext uri="{9D8B030D-6E8A-4147-A177-3AD203B41FA5}">
                      <a16:colId xmlns:a16="http://schemas.microsoft.com/office/drawing/2014/main" val="495439415"/>
                    </a:ext>
                  </a:extLst>
                </a:gridCol>
                <a:gridCol w="1083843">
                  <a:extLst>
                    <a:ext uri="{9D8B030D-6E8A-4147-A177-3AD203B41FA5}">
                      <a16:colId xmlns:a16="http://schemas.microsoft.com/office/drawing/2014/main" val="486745266"/>
                    </a:ext>
                  </a:extLst>
                </a:gridCol>
                <a:gridCol w="1083843">
                  <a:extLst>
                    <a:ext uri="{9D8B030D-6E8A-4147-A177-3AD203B41FA5}">
                      <a16:colId xmlns:a16="http://schemas.microsoft.com/office/drawing/2014/main" val="571266924"/>
                    </a:ext>
                  </a:extLst>
                </a:gridCol>
              </a:tblGrid>
              <a:tr h="274290"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Income</a:t>
                      </a:r>
                    </a:p>
                  </a:txBody>
                  <a:tcPr anchor="ctr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2021</a:t>
                      </a:r>
                    </a:p>
                  </a:txBody>
                  <a:tcPr anchor="ctr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2022</a:t>
                      </a:r>
                    </a:p>
                  </a:txBody>
                  <a:tcPr anchor="ctr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2023</a:t>
                      </a:r>
                    </a:p>
                  </a:txBody>
                  <a:tcPr anchor="ctr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22772405"/>
                  </a:ext>
                </a:extLst>
              </a:tr>
              <a:tr h="274290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Description One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$200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2299710"/>
                  </a:ext>
                </a:extLst>
              </a:tr>
              <a:tr h="274290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dirty="0">
                          <a:latin typeface="Be Vietnam Pro Light" pitchFamily="2" charset="77"/>
                        </a:rPr>
                        <a:t>Description Two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$600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$4000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89081162"/>
                  </a:ext>
                </a:extLst>
              </a:tr>
              <a:tr h="274290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dirty="0">
                          <a:latin typeface="Be Vietnam Pro Light" pitchFamily="2" charset="77"/>
                        </a:rPr>
                        <a:t>Description Three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$3000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$300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9285163"/>
                  </a:ext>
                </a:extLst>
              </a:tr>
              <a:tr h="274290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dirty="0">
                          <a:latin typeface="Be Vietnam Pro Light" pitchFamily="2" charset="77"/>
                        </a:rPr>
                        <a:t>Description Four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$2000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$2,000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802888"/>
                  </a:ext>
                </a:extLst>
              </a:tr>
              <a:tr h="274290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Total Income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$6,600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$5,500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$5,000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9092528"/>
                  </a:ext>
                </a:extLst>
              </a:tr>
            </a:tbl>
          </a:graphicData>
        </a:graphic>
      </p:graphicFrame>
      <p:graphicFrame>
        <p:nvGraphicFramePr>
          <p:cNvPr id="88" name="Table 5">
            <a:extLst>
              <a:ext uri="{FF2B5EF4-FFF2-40B4-BE49-F238E27FC236}">
                <a16:creationId xmlns:a16="http://schemas.microsoft.com/office/drawing/2014/main" id="{F9059C06-6E58-6CBD-0831-5348BF8206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70358614"/>
              </p:ext>
            </p:extLst>
          </p:nvPr>
        </p:nvGraphicFramePr>
        <p:xfrm>
          <a:off x="927784" y="7245829"/>
          <a:ext cx="5040529" cy="1828800"/>
        </p:xfrm>
        <a:graphic>
          <a:graphicData uri="http://schemas.openxmlformats.org/drawingml/2006/table">
            <a:tbl>
              <a:tblPr firstRow="1" bandRow="1">
                <a:tableStyleId>{D27102A9-8310-4765-A935-A1911B00CA55}</a:tableStyleId>
              </a:tblPr>
              <a:tblGrid>
                <a:gridCol w="1789000">
                  <a:extLst>
                    <a:ext uri="{9D8B030D-6E8A-4147-A177-3AD203B41FA5}">
                      <a16:colId xmlns:a16="http://schemas.microsoft.com/office/drawing/2014/main" val="2711524736"/>
                    </a:ext>
                  </a:extLst>
                </a:gridCol>
                <a:gridCol w="1083843">
                  <a:extLst>
                    <a:ext uri="{9D8B030D-6E8A-4147-A177-3AD203B41FA5}">
                      <a16:colId xmlns:a16="http://schemas.microsoft.com/office/drawing/2014/main" val="495439415"/>
                    </a:ext>
                  </a:extLst>
                </a:gridCol>
                <a:gridCol w="1083843">
                  <a:extLst>
                    <a:ext uri="{9D8B030D-6E8A-4147-A177-3AD203B41FA5}">
                      <a16:colId xmlns:a16="http://schemas.microsoft.com/office/drawing/2014/main" val="486745266"/>
                    </a:ext>
                  </a:extLst>
                </a:gridCol>
                <a:gridCol w="1083843">
                  <a:extLst>
                    <a:ext uri="{9D8B030D-6E8A-4147-A177-3AD203B41FA5}">
                      <a16:colId xmlns:a16="http://schemas.microsoft.com/office/drawing/2014/main" val="571266924"/>
                    </a:ext>
                  </a:extLst>
                </a:gridCol>
              </a:tblGrid>
              <a:tr h="120571"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Expenses</a:t>
                      </a:r>
                    </a:p>
                  </a:txBody>
                  <a:tcPr anchor="ctr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2021</a:t>
                      </a:r>
                    </a:p>
                  </a:txBody>
                  <a:tcPr anchor="ctr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2022</a:t>
                      </a:r>
                    </a:p>
                  </a:txBody>
                  <a:tcPr anchor="ctr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2023</a:t>
                      </a:r>
                    </a:p>
                  </a:txBody>
                  <a:tcPr anchor="ctr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22772405"/>
                  </a:ext>
                </a:extLst>
              </a:tr>
              <a:tr h="120571"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Description One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$200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2299710"/>
                  </a:ext>
                </a:extLst>
              </a:tr>
              <a:tr h="120571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dirty="0">
                          <a:latin typeface="Be Vietnam Pro Light" pitchFamily="2" charset="77"/>
                        </a:rPr>
                        <a:t>Description Two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$600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$4000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89081162"/>
                  </a:ext>
                </a:extLst>
              </a:tr>
              <a:tr h="120571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dirty="0">
                          <a:latin typeface="Be Vietnam Pro Light" pitchFamily="2" charset="77"/>
                        </a:rPr>
                        <a:t>Description Three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$3000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$300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2710152"/>
                  </a:ext>
                </a:extLst>
              </a:tr>
              <a:tr h="120571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dirty="0">
                          <a:latin typeface="Be Vietnam Pro Light" pitchFamily="2" charset="77"/>
                        </a:rPr>
                        <a:t>Description Four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$2000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$2,000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86628471"/>
                  </a:ext>
                </a:extLst>
              </a:tr>
              <a:tr h="120571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0" i="0" dirty="0">
                          <a:latin typeface="Be Vietnam Pro Light" pitchFamily="2" charset="77"/>
                        </a:rPr>
                        <a:t>Description Five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$3000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$300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dirty="0">
                          <a:latin typeface="Be Vietnam Pro Light" pitchFamily="2" charset="77"/>
                        </a:rPr>
                        <a:t>$1000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4535948"/>
                  </a:ext>
                </a:extLst>
              </a:tr>
              <a:tr h="120571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Total Income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$6,600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$5,500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$5,000</a:t>
                      </a:r>
                    </a:p>
                  </a:txBody>
                  <a:tcPr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802888"/>
                  </a:ext>
                </a:extLst>
              </a:tr>
              <a:tr h="120571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Net Income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$10,000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$12,000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i="0" dirty="0">
                          <a:solidFill>
                            <a:schemeClr val="tx2"/>
                          </a:solidFill>
                          <a:latin typeface="Be Vietnam Pro SemiBold" pitchFamily="2" charset="77"/>
                        </a:rPr>
                        <a:t>$8,000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9092528"/>
                  </a:ext>
                </a:extLst>
              </a:tr>
            </a:tbl>
          </a:graphicData>
        </a:graphic>
      </p:graphicFrame>
      <p:sp>
        <p:nvSpPr>
          <p:cNvPr id="40" name="Text Box 28">
            <a:extLst>
              <a:ext uri="{FF2B5EF4-FFF2-40B4-BE49-F238E27FC236}">
                <a16:creationId xmlns:a16="http://schemas.microsoft.com/office/drawing/2014/main" id="{AF0EDD44-4469-BBA3-2EFB-557A2EC38560}"/>
              </a:ext>
            </a:extLst>
          </p:cNvPr>
          <p:cNvSpPr txBox="1"/>
          <p:nvPr/>
        </p:nvSpPr>
        <p:spPr>
          <a:xfrm>
            <a:off x="944468" y="4749512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10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1" name="Text Box 28">
            <a:extLst>
              <a:ext uri="{FF2B5EF4-FFF2-40B4-BE49-F238E27FC236}">
                <a16:creationId xmlns:a16="http://schemas.microsoft.com/office/drawing/2014/main" id="{F28A81EE-65C7-DCEF-6744-821D3CC102EE}"/>
              </a:ext>
            </a:extLst>
          </p:cNvPr>
          <p:cNvSpPr txBox="1"/>
          <p:nvPr/>
        </p:nvSpPr>
        <p:spPr>
          <a:xfrm>
            <a:off x="2858472" y="4749512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Financial Plan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47" name="Rounded Rectangle 46">
            <a:extLst>
              <a:ext uri="{FF2B5EF4-FFF2-40B4-BE49-F238E27FC236}">
                <a16:creationId xmlns:a16="http://schemas.microsoft.com/office/drawing/2014/main" id="{DE913943-195D-1D5B-4B88-A3E46A4D0504}"/>
              </a:ext>
            </a:extLst>
          </p:cNvPr>
          <p:cNvSpPr/>
          <p:nvPr/>
        </p:nvSpPr>
        <p:spPr>
          <a:xfrm>
            <a:off x="697451" y="1043966"/>
            <a:ext cx="5504953" cy="3192849"/>
          </a:xfrm>
          <a:prstGeom prst="roundRect">
            <a:avLst>
              <a:gd name="adj" fmla="val 0"/>
            </a:avLst>
          </a:prstGeom>
          <a:noFill/>
          <a:ln w="63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Rounded Rectangle 47">
            <a:extLst>
              <a:ext uri="{FF2B5EF4-FFF2-40B4-BE49-F238E27FC236}">
                <a16:creationId xmlns:a16="http://schemas.microsoft.com/office/drawing/2014/main" id="{887518E1-D776-5B71-BBE2-3BFB8DEF9671}"/>
              </a:ext>
            </a:extLst>
          </p:cNvPr>
          <p:cNvSpPr/>
          <p:nvPr/>
        </p:nvSpPr>
        <p:spPr>
          <a:xfrm>
            <a:off x="697451" y="609539"/>
            <a:ext cx="5524500" cy="460651"/>
          </a:xfrm>
          <a:prstGeom prst="roundRect">
            <a:avLst>
              <a:gd name="adj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Text Box 28">
            <a:extLst>
              <a:ext uri="{FF2B5EF4-FFF2-40B4-BE49-F238E27FC236}">
                <a16:creationId xmlns:a16="http://schemas.microsoft.com/office/drawing/2014/main" id="{929C013B-D451-A97F-00B8-0B7F19558E00}"/>
              </a:ext>
            </a:extLst>
          </p:cNvPr>
          <p:cNvSpPr txBox="1"/>
          <p:nvPr/>
        </p:nvSpPr>
        <p:spPr>
          <a:xfrm>
            <a:off x="944468" y="749345"/>
            <a:ext cx="870951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Section 09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  <p:sp>
        <p:nvSpPr>
          <p:cNvPr id="59" name="Text Box 28">
            <a:extLst>
              <a:ext uri="{FF2B5EF4-FFF2-40B4-BE49-F238E27FC236}">
                <a16:creationId xmlns:a16="http://schemas.microsoft.com/office/drawing/2014/main" id="{F990E734-B6EF-81A1-0FDA-C0753E21C33F}"/>
              </a:ext>
            </a:extLst>
          </p:cNvPr>
          <p:cNvSpPr txBox="1"/>
          <p:nvPr/>
        </p:nvSpPr>
        <p:spPr>
          <a:xfrm>
            <a:off x="2804684" y="749345"/>
            <a:ext cx="1873858" cy="184666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sz="1200" b="1" dirty="0">
                <a:solidFill>
                  <a:srgbClr val="3D3E3E"/>
                </a:solidFill>
                <a:effectLst/>
                <a:latin typeface="Be Vietnam Pro SemiBold" pitchFamily="2" charset="77"/>
                <a:ea typeface="Calibri" panose="020F0502020204030204" pitchFamily="34" charset="0"/>
                <a:cs typeface="Heebo" pitchFamily="2" charset="-79"/>
              </a:rPr>
              <a:t>Operation Plan</a:t>
            </a:r>
            <a:endParaRPr lang="en-US" sz="1200" dirty="0">
              <a:solidFill>
                <a:srgbClr val="7B7B7F"/>
              </a:solidFill>
              <a:effectLst/>
              <a:latin typeface="Heebo" pitchFamily="2" charset="-79"/>
              <a:ea typeface="Calibri" panose="020F0502020204030204" pitchFamily="34" charset="0"/>
              <a:cs typeface="Heebo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928297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675">
      <a:dk1>
        <a:srgbClr val="7B7C7F"/>
      </a:dk1>
      <a:lt1>
        <a:srgbClr val="FFFFFF"/>
      </a:lt1>
      <a:dk2>
        <a:srgbClr val="001F5E"/>
      </a:dk2>
      <a:lt2>
        <a:srgbClr val="FEFFFE"/>
      </a:lt2>
      <a:accent1>
        <a:srgbClr val="F1CFBE"/>
      </a:accent1>
      <a:accent2>
        <a:srgbClr val="FCF7EF"/>
      </a:accent2>
      <a:accent3>
        <a:srgbClr val="F7ECE1"/>
      </a:accent3>
      <a:accent4>
        <a:srgbClr val="F1CFBE"/>
      </a:accent4>
      <a:accent5>
        <a:srgbClr val="FCF7EF"/>
      </a:accent5>
      <a:accent6>
        <a:srgbClr val="E2EBF0"/>
      </a:accent6>
      <a:hlink>
        <a:srgbClr val="8661C1"/>
      </a:hlink>
      <a:folHlink>
        <a:srgbClr val="367FFC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17327</TotalTime>
  <Words>826</Words>
  <Application>Microsoft Macintosh PowerPoint</Application>
  <PresentationFormat>A4 (210 x 297 mm)</PresentationFormat>
  <Paragraphs>204</Paragraphs>
  <Slides>4</Slides>
  <Notes>4</Notes>
  <HiddenSlides>0</HiddenSlides>
  <MMClips>0</MMClips>
  <ScaleCrop>false</ScaleCrop>
  <HeadingPairs>
    <vt:vector size="6" baseType="variant">
      <vt:variant>
        <vt:lpstr>Fuentes usadas</vt:lpstr>
      </vt:variant>
      <vt:variant>
        <vt:i4>7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4</vt:i4>
      </vt:variant>
    </vt:vector>
  </HeadingPairs>
  <TitlesOfParts>
    <vt:vector size="12" baseType="lpstr">
      <vt:lpstr>Arial</vt:lpstr>
      <vt:lpstr>Be Vietnam Pro Light</vt:lpstr>
      <vt:lpstr>Be Vietnam Pro SemiBold</vt:lpstr>
      <vt:lpstr>Calibri</vt:lpstr>
      <vt:lpstr>Calibri Light</vt:lpstr>
      <vt:lpstr>Heebo</vt:lpstr>
      <vt:lpstr>Times New Roman</vt:lpstr>
      <vt:lpstr>Office Theme</vt:lpstr>
      <vt:lpstr>Presentación de PowerPoint</vt:lpstr>
      <vt:lpstr>Presentación de PowerPoint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Luis Lopez</dc:creator>
  <cp:lastModifiedBy>Microsoft Office User</cp:lastModifiedBy>
  <cp:revision>1680</cp:revision>
  <dcterms:created xsi:type="dcterms:W3CDTF">2020-05-04T13:20:50Z</dcterms:created>
  <dcterms:modified xsi:type="dcterms:W3CDTF">2023-01-02T20:03:25Z</dcterms:modified>
</cp:coreProperties>
</file>

<file path=docProps/thumbnail.jpeg>
</file>