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24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DF0"/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/>
    <p:restoredTop sz="95827"/>
  </p:normalViewPr>
  <p:slideViewPr>
    <p:cSldViewPr snapToGrid="0" snapToObjects="1">
      <p:cViewPr varScale="1">
        <p:scale>
          <a:sx n="77" d="100"/>
          <a:sy n="77" d="100"/>
        </p:scale>
        <p:origin x="3264" y="192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38" d="100"/>
        <a:sy n="3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7/27/22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65EC77-B652-56F1-C928-F330944745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21365" y="5302834"/>
            <a:ext cx="2415670" cy="2415670"/>
          </a:xfrm>
          <a:custGeom>
            <a:avLst/>
            <a:gdLst>
              <a:gd name="connsiteX0" fmla="*/ 1207835 w 2415670"/>
              <a:gd name="connsiteY0" fmla="*/ 0 h 2415670"/>
              <a:gd name="connsiteX1" fmla="*/ 2415670 w 2415670"/>
              <a:gd name="connsiteY1" fmla="*/ 1207835 h 2415670"/>
              <a:gd name="connsiteX2" fmla="*/ 1207835 w 2415670"/>
              <a:gd name="connsiteY2" fmla="*/ 2415670 h 2415670"/>
              <a:gd name="connsiteX3" fmla="*/ 0 w 2415670"/>
              <a:gd name="connsiteY3" fmla="*/ 1207835 h 2415670"/>
              <a:gd name="connsiteX4" fmla="*/ 1207835 w 2415670"/>
              <a:gd name="connsiteY4" fmla="*/ 0 h 241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5670" h="2415670">
                <a:moveTo>
                  <a:pt x="1207835" y="0"/>
                </a:moveTo>
                <a:cubicBezTo>
                  <a:pt x="1874904" y="0"/>
                  <a:pt x="2415670" y="540766"/>
                  <a:pt x="2415670" y="1207835"/>
                </a:cubicBezTo>
                <a:cubicBezTo>
                  <a:pt x="2415670" y="1874904"/>
                  <a:pt x="1874904" y="2415670"/>
                  <a:pt x="1207835" y="2415670"/>
                </a:cubicBezTo>
                <a:cubicBezTo>
                  <a:pt x="540766" y="2415670"/>
                  <a:pt x="0" y="1874904"/>
                  <a:pt x="0" y="1207835"/>
                </a:cubicBezTo>
                <a:cubicBezTo>
                  <a:pt x="0" y="540766"/>
                  <a:pt x="540766" y="0"/>
                  <a:pt x="120783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11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7/27/22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522415F-4FD9-186A-65EB-9E02070C0D56}"/>
              </a:ext>
            </a:extLst>
          </p:cNvPr>
          <p:cNvSpPr/>
          <p:nvPr/>
        </p:nvSpPr>
        <p:spPr>
          <a:xfrm>
            <a:off x="0" y="-28755"/>
            <a:ext cx="6858000" cy="14917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09978E5-C12E-A493-0621-B40CD46D00BE}"/>
              </a:ext>
            </a:extLst>
          </p:cNvPr>
          <p:cNvSpPr/>
          <p:nvPr/>
        </p:nvSpPr>
        <p:spPr>
          <a:xfrm>
            <a:off x="3535680" y="284480"/>
            <a:ext cx="2987040" cy="29870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350">
            <a:extLst>
              <a:ext uri="{FF2B5EF4-FFF2-40B4-BE49-F238E27FC236}">
                <a16:creationId xmlns:a16="http://schemas.microsoft.com/office/drawing/2014/main" id="{7836A3D7-B496-AD23-32AF-A161C8E3520C}"/>
              </a:ext>
            </a:extLst>
          </p:cNvPr>
          <p:cNvSpPr txBox="1"/>
          <p:nvPr/>
        </p:nvSpPr>
        <p:spPr>
          <a:xfrm>
            <a:off x="3962399" y="991445"/>
            <a:ext cx="213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One Page Business Expansion Investment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2B13B197-F98F-A5E5-06ED-B762F300241E}"/>
              </a:ext>
            </a:extLst>
          </p:cNvPr>
          <p:cNvSpPr txBox="1"/>
          <p:nvPr/>
        </p:nvSpPr>
        <p:spPr>
          <a:xfrm>
            <a:off x="335280" y="301643"/>
            <a:ext cx="280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Century Gothic" panose="020B0502020202020204" pitchFamily="34" charset="0"/>
              </a:rPr>
              <a:t>Creating a story with your data in a compelling way is key, and don’t forget about the importance of interaction either. </a:t>
            </a:r>
          </a:p>
        </p:txBody>
      </p:sp>
      <p:sp>
        <p:nvSpPr>
          <p:cNvPr id="10" name="CuadroTexto 350">
            <a:extLst>
              <a:ext uri="{FF2B5EF4-FFF2-40B4-BE49-F238E27FC236}">
                <a16:creationId xmlns:a16="http://schemas.microsoft.com/office/drawing/2014/main" id="{FF9E6EAA-8309-BAD2-CDE0-26DB54B51288}"/>
              </a:ext>
            </a:extLst>
          </p:cNvPr>
          <p:cNvSpPr txBox="1"/>
          <p:nvPr/>
        </p:nvSpPr>
        <p:spPr>
          <a:xfrm>
            <a:off x="335280" y="1654938"/>
            <a:ext cx="2740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Key Stakeholders</a:t>
            </a:r>
          </a:p>
        </p:txBody>
      </p:sp>
      <p:graphicFrame>
        <p:nvGraphicFramePr>
          <p:cNvPr id="11" name="Table 5">
            <a:extLst>
              <a:ext uri="{FF2B5EF4-FFF2-40B4-BE49-F238E27FC236}">
                <a16:creationId xmlns:a16="http://schemas.microsoft.com/office/drawing/2014/main" id="{86F58D32-5F07-D926-3951-1DD65E70EF04}"/>
              </a:ext>
            </a:extLst>
          </p:cNvPr>
          <p:cNvGraphicFramePr>
            <a:graphicFrameLocks noGrp="1"/>
          </p:cNvGraphicFramePr>
          <p:nvPr/>
        </p:nvGraphicFramePr>
        <p:xfrm>
          <a:off x="335280" y="2065607"/>
          <a:ext cx="2987039" cy="1147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2423">
                  <a:extLst>
                    <a:ext uri="{9D8B030D-6E8A-4147-A177-3AD203B41FA5}">
                      <a16:colId xmlns:a16="http://schemas.microsoft.com/office/drawing/2014/main" val="1158408971"/>
                    </a:ext>
                  </a:extLst>
                </a:gridCol>
                <a:gridCol w="807308">
                  <a:extLst>
                    <a:ext uri="{9D8B030D-6E8A-4147-A177-3AD203B41FA5}">
                      <a16:colId xmlns:a16="http://schemas.microsoft.com/office/drawing/2014/main" val="2252705621"/>
                    </a:ext>
                  </a:extLst>
                </a:gridCol>
                <a:gridCol w="807308">
                  <a:extLst>
                    <a:ext uri="{9D8B030D-6E8A-4147-A177-3AD203B41FA5}">
                      <a16:colId xmlns:a16="http://schemas.microsoft.com/office/drawing/2014/main" val="2902257028"/>
                    </a:ext>
                  </a:extLst>
                </a:gridCol>
              </a:tblGrid>
              <a:tr h="351836">
                <a:tc>
                  <a:txBody>
                    <a:bodyPr/>
                    <a:lstStyle/>
                    <a:p>
                      <a:pPr algn="l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Your Title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2022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40762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One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011208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Two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345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345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543495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Three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883216"/>
                  </a:ext>
                </a:extLst>
              </a:tr>
            </a:tbl>
          </a:graphicData>
        </a:graphic>
      </p:graphicFrame>
      <p:sp>
        <p:nvSpPr>
          <p:cNvPr id="12" name="CuadroTexto 350">
            <a:extLst>
              <a:ext uri="{FF2B5EF4-FFF2-40B4-BE49-F238E27FC236}">
                <a16:creationId xmlns:a16="http://schemas.microsoft.com/office/drawing/2014/main" id="{A633F671-B30E-98CA-60B3-621E2ABC5058}"/>
              </a:ext>
            </a:extLst>
          </p:cNvPr>
          <p:cNvSpPr txBox="1"/>
          <p:nvPr/>
        </p:nvSpPr>
        <p:spPr>
          <a:xfrm>
            <a:off x="335280" y="3431286"/>
            <a:ext cx="2740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Funds Required</a:t>
            </a:r>
          </a:p>
        </p:txBody>
      </p:sp>
      <p:graphicFrame>
        <p:nvGraphicFramePr>
          <p:cNvPr id="13" name="Table 5">
            <a:extLst>
              <a:ext uri="{FF2B5EF4-FFF2-40B4-BE49-F238E27FC236}">
                <a16:creationId xmlns:a16="http://schemas.microsoft.com/office/drawing/2014/main" id="{21E01E03-8DA3-9260-EB40-5723B010386E}"/>
              </a:ext>
            </a:extLst>
          </p:cNvPr>
          <p:cNvGraphicFramePr>
            <a:graphicFrameLocks noGrp="1"/>
          </p:cNvGraphicFramePr>
          <p:nvPr/>
        </p:nvGraphicFramePr>
        <p:xfrm>
          <a:off x="335280" y="3841955"/>
          <a:ext cx="2987039" cy="1147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728">
                  <a:extLst>
                    <a:ext uri="{9D8B030D-6E8A-4147-A177-3AD203B41FA5}">
                      <a16:colId xmlns:a16="http://schemas.microsoft.com/office/drawing/2014/main" val="1158408971"/>
                    </a:ext>
                  </a:extLst>
                </a:gridCol>
                <a:gridCol w="1106311">
                  <a:extLst>
                    <a:ext uri="{9D8B030D-6E8A-4147-A177-3AD203B41FA5}">
                      <a16:colId xmlns:a16="http://schemas.microsoft.com/office/drawing/2014/main" val="2252705621"/>
                    </a:ext>
                  </a:extLst>
                </a:gridCol>
              </a:tblGrid>
              <a:tr h="351836">
                <a:tc>
                  <a:txBody>
                    <a:bodyPr/>
                    <a:lstStyle/>
                    <a:p>
                      <a:pPr algn="l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Title One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Title Two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40762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One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456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011208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Two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345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543495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Three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000" dirty="0"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883216"/>
                  </a:ext>
                </a:extLst>
              </a:tr>
            </a:tbl>
          </a:graphicData>
        </a:graphic>
      </p:graphicFrame>
      <p:sp>
        <p:nvSpPr>
          <p:cNvPr id="14" name="CuadroTexto 350">
            <a:extLst>
              <a:ext uri="{FF2B5EF4-FFF2-40B4-BE49-F238E27FC236}">
                <a16:creationId xmlns:a16="http://schemas.microsoft.com/office/drawing/2014/main" id="{A88B951F-54D7-7FE9-02E2-99EB9079D1DA}"/>
              </a:ext>
            </a:extLst>
          </p:cNvPr>
          <p:cNvSpPr txBox="1"/>
          <p:nvPr/>
        </p:nvSpPr>
        <p:spPr>
          <a:xfrm>
            <a:off x="3782642" y="3431286"/>
            <a:ext cx="2740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Financial Statistics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3C10CE9-0F3A-C81F-28D2-D5DACFA78A9B}"/>
              </a:ext>
            </a:extLst>
          </p:cNvPr>
          <p:cNvSpPr txBox="1"/>
          <p:nvPr/>
        </p:nvSpPr>
        <p:spPr>
          <a:xfrm>
            <a:off x="3782642" y="3841955"/>
            <a:ext cx="2740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Creating a story with your data.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 a compelling way is key.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Interaction either.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Story with your data in a compelling way is key.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</a:rPr>
              <a:t>Creating a story with your data.</a:t>
            </a:r>
          </a:p>
        </p:txBody>
      </p:sp>
      <p:sp>
        <p:nvSpPr>
          <p:cNvPr id="17" name="CuadroTexto 350">
            <a:extLst>
              <a:ext uri="{FF2B5EF4-FFF2-40B4-BE49-F238E27FC236}">
                <a16:creationId xmlns:a16="http://schemas.microsoft.com/office/drawing/2014/main" id="{4586C100-769A-4EFD-F5C5-1EFD240A9D73}"/>
              </a:ext>
            </a:extLst>
          </p:cNvPr>
          <p:cNvSpPr txBox="1"/>
          <p:nvPr/>
        </p:nvSpPr>
        <p:spPr>
          <a:xfrm>
            <a:off x="335280" y="5238067"/>
            <a:ext cx="2987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Expected Market Growth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09B2316-E840-C761-A5D1-6D5ACDF872FA}"/>
              </a:ext>
            </a:extLst>
          </p:cNvPr>
          <p:cNvSpPr txBox="1"/>
          <p:nvPr/>
        </p:nvSpPr>
        <p:spPr>
          <a:xfrm>
            <a:off x="335280" y="5587974"/>
            <a:ext cx="2987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Creating a story with your data in a compelling way is key, and don’t forget about the importance of interaction either. </a:t>
            </a:r>
          </a:p>
        </p:txBody>
      </p:sp>
      <p:sp>
        <p:nvSpPr>
          <p:cNvPr id="19" name="CuadroTexto 350">
            <a:extLst>
              <a:ext uri="{FF2B5EF4-FFF2-40B4-BE49-F238E27FC236}">
                <a16:creationId xmlns:a16="http://schemas.microsoft.com/office/drawing/2014/main" id="{554C7067-28B3-448F-8665-53F66191B167}"/>
              </a:ext>
            </a:extLst>
          </p:cNvPr>
          <p:cNvSpPr txBox="1"/>
          <p:nvPr/>
        </p:nvSpPr>
        <p:spPr>
          <a:xfrm>
            <a:off x="335280" y="6537599"/>
            <a:ext cx="2987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Expected Market Business Benefit</a:t>
            </a: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D773F347-0A90-FE8A-9BA9-98516383412E}"/>
              </a:ext>
            </a:extLst>
          </p:cNvPr>
          <p:cNvSpPr txBox="1"/>
          <p:nvPr/>
        </p:nvSpPr>
        <p:spPr>
          <a:xfrm>
            <a:off x="335280" y="6887506"/>
            <a:ext cx="2987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Creating a story with your data in a compelling way is key, and don’t forget about the importance of interaction either. </a:t>
            </a:r>
          </a:p>
        </p:txBody>
      </p:sp>
      <p:sp>
        <p:nvSpPr>
          <p:cNvPr id="22" name="CuadroTexto 350">
            <a:extLst>
              <a:ext uri="{FF2B5EF4-FFF2-40B4-BE49-F238E27FC236}">
                <a16:creationId xmlns:a16="http://schemas.microsoft.com/office/drawing/2014/main" id="{BCD8D349-728F-FB12-294D-671B0FF94617}"/>
              </a:ext>
            </a:extLst>
          </p:cNvPr>
          <p:cNvSpPr txBox="1"/>
          <p:nvPr/>
        </p:nvSpPr>
        <p:spPr>
          <a:xfrm>
            <a:off x="335280" y="7840393"/>
            <a:ext cx="2987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entury Gothic" panose="020B0502020202020204" pitchFamily="34" charset="0"/>
                <a:ea typeface="Lato Heavy" charset="0"/>
                <a:cs typeface="Poppins" pitchFamily="2" charset="77"/>
              </a:rPr>
              <a:t>Current and Proposed State</a:t>
            </a:r>
          </a:p>
        </p:txBody>
      </p:sp>
      <p:graphicFrame>
        <p:nvGraphicFramePr>
          <p:cNvPr id="23" name="Table 5">
            <a:extLst>
              <a:ext uri="{FF2B5EF4-FFF2-40B4-BE49-F238E27FC236}">
                <a16:creationId xmlns:a16="http://schemas.microsoft.com/office/drawing/2014/main" id="{6076E1F6-9C0B-CE5F-8A79-B8AA56BB2C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506544"/>
              </p:ext>
            </p:extLst>
          </p:nvPr>
        </p:nvGraphicFramePr>
        <p:xfrm>
          <a:off x="410964" y="8233466"/>
          <a:ext cx="6080760" cy="11476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4331">
                  <a:extLst>
                    <a:ext uri="{9D8B030D-6E8A-4147-A177-3AD203B41FA5}">
                      <a16:colId xmlns:a16="http://schemas.microsoft.com/office/drawing/2014/main" val="1158408971"/>
                    </a:ext>
                  </a:extLst>
                </a:gridCol>
                <a:gridCol w="2309247">
                  <a:extLst>
                    <a:ext uri="{9D8B030D-6E8A-4147-A177-3AD203B41FA5}">
                      <a16:colId xmlns:a16="http://schemas.microsoft.com/office/drawing/2014/main" val="2252705621"/>
                    </a:ext>
                  </a:extLst>
                </a:gridCol>
                <a:gridCol w="2307182">
                  <a:extLst>
                    <a:ext uri="{9D8B030D-6E8A-4147-A177-3AD203B41FA5}">
                      <a16:colId xmlns:a16="http://schemas.microsoft.com/office/drawing/2014/main" val="2553630366"/>
                    </a:ext>
                  </a:extLst>
                </a:gridCol>
              </a:tblGrid>
              <a:tr h="351836">
                <a:tc>
                  <a:txBody>
                    <a:bodyPr/>
                    <a:lstStyle/>
                    <a:p>
                      <a:pPr algn="l"/>
                      <a:r>
                        <a:rPr lang="en-US" sz="1200" b="1" i="0" dirty="0">
                          <a:solidFill>
                            <a:schemeClr val="bg2"/>
                          </a:solidFill>
                          <a:latin typeface="Century Gothic" panose="020B0502020202020204" pitchFamily="34" charset="0"/>
                        </a:rPr>
                        <a:t>Title One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Title Two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Title Three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40762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bg2"/>
                          </a:solidFill>
                          <a:latin typeface="Century Gothic" panose="020B0502020202020204" pitchFamily="34" charset="0"/>
                        </a:rPr>
                        <a:t>Your Title One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One</a:t>
                      </a:r>
                    </a:p>
                  </a:txBody>
                  <a:tcPr marL="182880"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One</a:t>
                      </a:r>
                    </a:p>
                  </a:txBody>
                  <a:tcPr marL="182880"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011208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bg2"/>
                          </a:solidFill>
                          <a:latin typeface="Century Gothic" panose="020B0502020202020204" pitchFamily="34" charset="0"/>
                        </a:rPr>
                        <a:t>Your Title Two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Two</a:t>
                      </a:r>
                    </a:p>
                  </a:txBody>
                  <a:tcPr marL="182880"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Two</a:t>
                      </a:r>
                    </a:p>
                  </a:txBody>
                  <a:tcPr marL="182880"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0543495"/>
                  </a:ext>
                </a:extLst>
              </a:tr>
              <a:tr h="265283">
                <a:tc>
                  <a:txBody>
                    <a:bodyPr/>
                    <a:lstStyle/>
                    <a:p>
                      <a:pPr algn="l"/>
                      <a:r>
                        <a:rPr lang="en-US" sz="1000" b="0" i="0" dirty="0">
                          <a:solidFill>
                            <a:schemeClr val="bg2"/>
                          </a:solidFill>
                          <a:latin typeface="Century Gothic" panose="020B0502020202020204" pitchFamily="34" charset="0"/>
                        </a:rPr>
                        <a:t>Your Title Three</a:t>
                      </a:r>
                    </a:p>
                  </a:txBody>
                  <a:tcPr marL="18288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Three</a:t>
                      </a:r>
                    </a:p>
                  </a:txBody>
                  <a:tcPr marL="182880"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Your Title Three</a:t>
                      </a:r>
                    </a:p>
                  </a:txBody>
                  <a:tcPr marL="182880" anchor="ctr">
                    <a:lnL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6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DF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883216"/>
                  </a:ext>
                </a:extLst>
              </a:tr>
            </a:tbl>
          </a:graphicData>
        </a:graphic>
      </p:graphicFrame>
      <p:pic>
        <p:nvPicPr>
          <p:cNvPr id="30" name="Picture Placeholder 29" descr="A person holding a phone&#10;&#10;Description automatically generated with low confidence">
            <a:extLst>
              <a:ext uri="{FF2B5EF4-FFF2-40B4-BE49-F238E27FC236}">
                <a16:creationId xmlns:a16="http://schemas.microsoft.com/office/drawing/2014/main" id="{5E4C3EC8-DC53-EDCD-2AC6-A7196226130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t="15487" b="28263"/>
          <a:stretch/>
        </p:blipFill>
        <p:spPr>
          <a:xfrm>
            <a:off x="3821365" y="5302834"/>
            <a:ext cx="2415670" cy="2415670"/>
          </a:xfrm>
        </p:spPr>
      </p:pic>
    </p:spTree>
    <p:extLst>
      <p:ext uri="{BB962C8B-B14F-4D97-AF65-F5344CB8AC3E}">
        <p14:creationId xmlns:p14="http://schemas.microsoft.com/office/powerpoint/2010/main" val="1886463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4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56A0BD"/>
      </a:accent1>
      <a:accent2>
        <a:srgbClr val="FB3D00"/>
      </a:accent2>
      <a:accent3>
        <a:srgbClr val="4F72B2"/>
      </a:accent3>
      <a:accent4>
        <a:srgbClr val="A4BDC1"/>
      </a:accent4>
      <a:accent5>
        <a:srgbClr val="017CFE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13690</TotalTime>
  <Words>194</Words>
  <Application>Microsoft Macintosh PowerPoint</Application>
  <PresentationFormat>A4 (210 x 297 mm)</PresentationFormat>
  <Paragraphs>47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Lato Heavy</vt:lpstr>
      <vt:lpstr>Poppins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Microsoft Office User</cp:lastModifiedBy>
  <cp:revision>1506</cp:revision>
  <dcterms:created xsi:type="dcterms:W3CDTF">2020-05-04T13:20:50Z</dcterms:created>
  <dcterms:modified xsi:type="dcterms:W3CDTF">2022-07-27T19:32:07Z</dcterms:modified>
</cp:coreProperties>
</file>