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50"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612017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A09A8927-D835-A308-D877-C88C5E37593B}"/>
              </a:ext>
            </a:extLst>
          </p:cNvPr>
          <p:cNvSpPr>
            <a:spLocks noGrp="1"/>
          </p:cNvSpPr>
          <p:nvPr>
            <p:ph type="pic" sz="quarter" idx="10"/>
          </p:nvPr>
        </p:nvSpPr>
        <p:spPr>
          <a:xfrm>
            <a:off x="655607" y="655606"/>
            <a:ext cx="2208362" cy="2346385"/>
          </a:xfrm>
          <a:custGeom>
            <a:avLst/>
            <a:gdLst>
              <a:gd name="connsiteX0" fmla="*/ 0 w 2208362"/>
              <a:gd name="connsiteY0" fmla="*/ 0 h 2346385"/>
              <a:gd name="connsiteX1" fmla="*/ 2208362 w 2208362"/>
              <a:gd name="connsiteY1" fmla="*/ 0 h 2346385"/>
              <a:gd name="connsiteX2" fmla="*/ 2208362 w 2208362"/>
              <a:gd name="connsiteY2" fmla="*/ 2346385 h 2346385"/>
              <a:gd name="connsiteX3" fmla="*/ 0 w 2208362"/>
              <a:gd name="connsiteY3" fmla="*/ 2346385 h 2346385"/>
            </a:gdLst>
            <a:ahLst/>
            <a:cxnLst>
              <a:cxn ang="0">
                <a:pos x="connsiteX0" y="connsiteY0"/>
              </a:cxn>
              <a:cxn ang="0">
                <a:pos x="connsiteX1" y="connsiteY1"/>
              </a:cxn>
              <a:cxn ang="0">
                <a:pos x="connsiteX2" y="connsiteY2"/>
              </a:cxn>
              <a:cxn ang="0">
                <a:pos x="connsiteX3" y="connsiteY3"/>
              </a:cxn>
            </a:cxnLst>
            <a:rect l="l" t="t" r="r" b="b"/>
            <a:pathLst>
              <a:path w="2208362" h="2346385">
                <a:moveTo>
                  <a:pt x="0" y="0"/>
                </a:moveTo>
                <a:lnTo>
                  <a:pt x="2208362" y="0"/>
                </a:lnTo>
                <a:lnTo>
                  <a:pt x="2208362" y="2346385"/>
                </a:lnTo>
                <a:lnTo>
                  <a:pt x="0" y="2346385"/>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5EB883-0931-A948-BFDB-76091C7056E6}"/>
              </a:ext>
            </a:extLst>
          </p:cNvPr>
          <p:cNvSpPr/>
          <p:nvPr/>
        </p:nvSpPr>
        <p:spPr>
          <a:xfrm>
            <a:off x="345056" y="345057"/>
            <a:ext cx="2821157" cy="4607943"/>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2CE0ECC-3AAB-8BCC-0BF9-EAF6583FDDB1}"/>
              </a:ext>
            </a:extLst>
          </p:cNvPr>
          <p:cNvSpPr/>
          <p:nvPr/>
        </p:nvSpPr>
        <p:spPr>
          <a:xfrm>
            <a:off x="345056" y="4953000"/>
            <a:ext cx="2821157" cy="4607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F15088B-07EB-2F64-6B60-095DDD0F9F53}"/>
              </a:ext>
            </a:extLst>
          </p:cNvPr>
          <p:cNvGrpSpPr/>
          <p:nvPr/>
        </p:nvGrpSpPr>
        <p:grpSpPr>
          <a:xfrm>
            <a:off x="537734" y="3182304"/>
            <a:ext cx="2435799" cy="1415772"/>
            <a:chOff x="3704386" y="433106"/>
            <a:chExt cx="2865470" cy="1415772"/>
          </a:xfrm>
        </p:grpSpPr>
        <p:sp>
          <p:nvSpPr>
            <p:cNvPr id="6" name="CuadroTexto 350">
              <a:extLst>
                <a:ext uri="{FF2B5EF4-FFF2-40B4-BE49-F238E27FC236}">
                  <a16:creationId xmlns:a16="http://schemas.microsoft.com/office/drawing/2014/main" id="{44839BF6-B39A-D16E-8A3E-18B197BAD990}"/>
                </a:ext>
              </a:extLst>
            </p:cNvPr>
            <p:cNvSpPr txBox="1"/>
            <p:nvPr/>
          </p:nvSpPr>
          <p:spPr>
            <a:xfrm>
              <a:off x="3704386" y="433106"/>
              <a:ext cx="2865468" cy="1077218"/>
            </a:xfrm>
            <a:prstGeom prst="rect">
              <a:avLst/>
            </a:prstGeom>
            <a:noFill/>
          </p:spPr>
          <p:txBody>
            <a:bodyPr wrap="square" rtlCol="0">
              <a:spAutoFit/>
            </a:bodyPr>
            <a:lstStyle/>
            <a:p>
              <a:pPr algn="ctr"/>
              <a:r>
                <a:rPr lang="en-US" sz="3200" dirty="0">
                  <a:solidFill>
                    <a:schemeClr val="tx2"/>
                  </a:solidFill>
                  <a:latin typeface="Rubik Medium" pitchFamily="2" charset="-79"/>
                  <a:ea typeface="Lato Heavy" charset="0"/>
                  <a:cs typeface="Rubik Medium" pitchFamily="2" charset="-79"/>
                </a:rPr>
                <a:t>Lauren Holloway</a:t>
              </a:r>
            </a:p>
          </p:txBody>
        </p:sp>
        <p:sp>
          <p:nvSpPr>
            <p:cNvPr id="7" name="CuadroTexto 350">
              <a:extLst>
                <a:ext uri="{FF2B5EF4-FFF2-40B4-BE49-F238E27FC236}">
                  <a16:creationId xmlns:a16="http://schemas.microsoft.com/office/drawing/2014/main" id="{8DE1F0D8-65C7-13E6-5B95-E5084791239C}"/>
                </a:ext>
              </a:extLst>
            </p:cNvPr>
            <p:cNvSpPr txBox="1"/>
            <p:nvPr/>
          </p:nvSpPr>
          <p:spPr>
            <a:xfrm>
              <a:off x="3704386" y="1510324"/>
              <a:ext cx="2865470" cy="338554"/>
            </a:xfrm>
            <a:prstGeom prst="rect">
              <a:avLst/>
            </a:prstGeom>
            <a:noFill/>
          </p:spPr>
          <p:txBody>
            <a:bodyPr wrap="square" rtlCol="0">
              <a:spAutoFit/>
            </a:bodyPr>
            <a:lstStyle/>
            <a:p>
              <a:pPr algn="ctr"/>
              <a:r>
                <a:rPr lang="en-US" sz="1600" dirty="0">
                  <a:latin typeface="Rubik Light" pitchFamily="2" charset="-79"/>
                  <a:ea typeface="Lato Heavy" charset="0"/>
                  <a:cs typeface="Rubik Light" pitchFamily="2" charset="-79"/>
                </a:rPr>
                <a:t>Marketing Sales</a:t>
              </a:r>
            </a:p>
          </p:txBody>
        </p:sp>
      </p:grpSp>
      <p:grpSp>
        <p:nvGrpSpPr>
          <p:cNvPr id="28" name="Group 27">
            <a:extLst>
              <a:ext uri="{FF2B5EF4-FFF2-40B4-BE49-F238E27FC236}">
                <a16:creationId xmlns:a16="http://schemas.microsoft.com/office/drawing/2014/main" id="{0D66EA21-2BA0-BC63-68F7-51C5DD20DA1C}"/>
              </a:ext>
            </a:extLst>
          </p:cNvPr>
          <p:cNvGrpSpPr/>
          <p:nvPr/>
        </p:nvGrpSpPr>
        <p:grpSpPr>
          <a:xfrm>
            <a:off x="565491" y="5184063"/>
            <a:ext cx="2380281" cy="2183739"/>
            <a:chOff x="593250" y="5060204"/>
            <a:chExt cx="2572964" cy="2183739"/>
          </a:xfrm>
        </p:grpSpPr>
        <p:sp>
          <p:nvSpPr>
            <p:cNvPr id="8" name="CuadroTexto 350">
              <a:extLst>
                <a:ext uri="{FF2B5EF4-FFF2-40B4-BE49-F238E27FC236}">
                  <a16:creationId xmlns:a16="http://schemas.microsoft.com/office/drawing/2014/main" id="{0C1F61D8-1E9A-E265-8B89-6A1F4A555801}"/>
                </a:ext>
              </a:extLst>
            </p:cNvPr>
            <p:cNvSpPr txBox="1"/>
            <p:nvPr/>
          </p:nvSpPr>
          <p:spPr>
            <a:xfrm>
              <a:off x="593250" y="5060204"/>
              <a:ext cx="2572964" cy="369332"/>
            </a:xfrm>
            <a:prstGeom prst="rect">
              <a:avLst/>
            </a:prstGeom>
            <a:noFill/>
          </p:spPr>
          <p:txBody>
            <a:bodyPr wrap="square" rtlCol="0">
              <a:spAutoFit/>
            </a:bodyPr>
            <a:lstStyle/>
            <a:p>
              <a:r>
                <a:rPr lang="en-US" dirty="0">
                  <a:solidFill>
                    <a:schemeClr val="bg2"/>
                  </a:solidFill>
                  <a:latin typeface="Rubik Medium" pitchFamily="2" charset="-79"/>
                  <a:ea typeface="Lato Heavy" charset="0"/>
                  <a:cs typeface="Rubik Medium" pitchFamily="2" charset="-79"/>
                </a:rPr>
                <a:t>Profile</a:t>
              </a:r>
            </a:p>
          </p:txBody>
        </p:sp>
        <p:sp>
          <p:nvSpPr>
            <p:cNvPr id="9" name="TextBox 8">
              <a:extLst>
                <a:ext uri="{FF2B5EF4-FFF2-40B4-BE49-F238E27FC236}">
                  <a16:creationId xmlns:a16="http://schemas.microsoft.com/office/drawing/2014/main" id="{D31FB479-8BB7-6F7F-91CC-437377936C01}"/>
                </a:ext>
              </a:extLst>
            </p:cNvPr>
            <p:cNvSpPr txBox="1"/>
            <p:nvPr/>
          </p:nvSpPr>
          <p:spPr>
            <a:xfrm>
              <a:off x="593250" y="5423060"/>
              <a:ext cx="2572963" cy="1820883"/>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 ratio by building your brand.</a:t>
              </a:r>
            </a:p>
          </p:txBody>
        </p:sp>
      </p:grpSp>
      <p:sp>
        <p:nvSpPr>
          <p:cNvPr id="11" name="TextBox 10">
            <a:extLst>
              <a:ext uri="{FF2B5EF4-FFF2-40B4-BE49-F238E27FC236}">
                <a16:creationId xmlns:a16="http://schemas.microsoft.com/office/drawing/2014/main" id="{3496676B-CCED-ECC0-42E2-9446963E421B}"/>
              </a:ext>
            </a:extLst>
          </p:cNvPr>
          <p:cNvSpPr txBox="1"/>
          <p:nvPr/>
        </p:nvSpPr>
        <p:spPr>
          <a:xfrm>
            <a:off x="1013546" y="7790247"/>
            <a:ext cx="1784739"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(123) 456 7890</a:t>
            </a:r>
          </a:p>
        </p:txBody>
      </p:sp>
      <p:sp>
        <p:nvSpPr>
          <p:cNvPr id="12" name="TextBox 11">
            <a:extLst>
              <a:ext uri="{FF2B5EF4-FFF2-40B4-BE49-F238E27FC236}">
                <a16:creationId xmlns:a16="http://schemas.microsoft.com/office/drawing/2014/main" id="{DEAFD999-D446-F4C9-350C-64FBFC0092F9}"/>
              </a:ext>
            </a:extLst>
          </p:cNvPr>
          <p:cNvSpPr txBox="1"/>
          <p:nvPr/>
        </p:nvSpPr>
        <p:spPr>
          <a:xfrm>
            <a:off x="1013546" y="8238309"/>
            <a:ext cx="1784739"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name@mail.com</a:t>
            </a:r>
          </a:p>
        </p:txBody>
      </p:sp>
      <p:sp>
        <p:nvSpPr>
          <p:cNvPr id="13" name="TextBox 12">
            <a:extLst>
              <a:ext uri="{FF2B5EF4-FFF2-40B4-BE49-F238E27FC236}">
                <a16:creationId xmlns:a16="http://schemas.microsoft.com/office/drawing/2014/main" id="{542502DD-91D0-8DE3-1776-4BC6564781DD}"/>
              </a:ext>
            </a:extLst>
          </p:cNvPr>
          <p:cNvSpPr txBox="1"/>
          <p:nvPr/>
        </p:nvSpPr>
        <p:spPr>
          <a:xfrm>
            <a:off x="1013546" y="8686371"/>
            <a:ext cx="1784739" cy="512833"/>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1234 Street Name, City, State, Country 12345</a:t>
            </a:r>
          </a:p>
        </p:txBody>
      </p:sp>
      <p:sp>
        <p:nvSpPr>
          <p:cNvPr id="16" name="Oval 15">
            <a:extLst>
              <a:ext uri="{FF2B5EF4-FFF2-40B4-BE49-F238E27FC236}">
                <a16:creationId xmlns:a16="http://schemas.microsoft.com/office/drawing/2014/main" id="{9B5AA2CB-095C-9D42-9947-D85DE7641AC7}"/>
              </a:ext>
            </a:extLst>
          </p:cNvPr>
          <p:cNvSpPr/>
          <p:nvPr/>
        </p:nvSpPr>
        <p:spPr>
          <a:xfrm>
            <a:off x="655607" y="7815672"/>
            <a:ext cx="262914" cy="26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17" name="Freeform 16">
            <a:extLst>
              <a:ext uri="{FF2B5EF4-FFF2-40B4-BE49-F238E27FC236}">
                <a16:creationId xmlns:a16="http://schemas.microsoft.com/office/drawing/2014/main" id="{DBD38690-C787-8662-D20D-DFD87A5671ED}"/>
              </a:ext>
            </a:extLst>
          </p:cNvPr>
          <p:cNvSpPr/>
          <p:nvPr/>
        </p:nvSpPr>
        <p:spPr>
          <a:xfrm>
            <a:off x="726886" y="7886936"/>
            <a:ext cx="120356" cy="120386"/>
          </a:xfrm>
          <a:custGeom>
            <a:avLst/>
            <a:gdLst>
              <a:gd name="connsiteX0" fmla="*/ 2118401 w 2166363"/>
              <a:gd name="connsiteY0" fmla="*/ 1615985 h 2166908"/>
              <a:gd name="connsiteX1" fmla="*/ 1819888 w 2166363"/>
              <a:gd name="connsiteY1" fmla="*/ 1367859 h 2166908"/>
              <a:gd name="connsiteX2" fmla="*/ 1288869 w 2166363"/>
              <a:gd name="connsiteY2" fmla="*/ 1608270 h 2166908"/>
              <a:gd name="connsiteX3" fmla="*/ 875579 w 2166363"/>
              <a:gd name="connsiteY3" fmla="*/ 1290802 h 2166908"/>
              <a:gd name="connsiteX4" fmla="*/ 558111 w 2166363"/>
              <a:gd name="connsiteY4" fmla="*/ 877512 h 2166908"/>
              <a:gd name="connsiteX5" fmla="*/ 798522 w 2166363"/>
              <a:gd name="connsiteY5" fmla="*/ 346493 h 2166908"/>
              <a:gd name="connsiteX6" fmla="*/ 550872 w 2166363"/>
              <a:gd name="connsiteY6" fmla="*/ 47980 h 2166908"/>
              <a:gd name="connsiteX7" fmla="*/ 566779 w 2166363"/>
              <a:gd name="connsiteY7" fmla="*/ 1566169 h 2166908"/>
              <a:gd name="connsiteX8" fmla="*/ 583733 w 2166363"/>
              <a:gd name="connsiteY8" fmla="*/ 1583029 h 2166908"/>
              <a:gd name="connsiteX9" fmla="*/ 600688 w 2166363"/>
              <a:gd name="connsiteY9" fmla="*/ 1600078 h 2166908"/>
              <a:gd name="connsiteX10" fmla="*/ 2118401 w 2166363"/>
              <a:gd name="connsiteY10" fmla="*/ 1615985 h 216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6363" h="2166908">
                <a:moveTo>
                  <a:pt x="2118401" y="1615985"/>
                </a:moveTo>
                <a:lnTo>
                  <a:pt x="1819888" y="1367859"/>
                </a:lnTo>
                <a:cubicBezTo>
                  <a:pt x="1629388" y="1177359"/>
                  <a:pt x="1289822" y="1607318"/>
                  <a:pt x="1288869" y="1608270"/>
                </a:cubicBezTo>
                <a:cubicBezTo>
                  <a:pt x="1262390" y="1634654"/>
                  <a:pt x="1049601" y="1464728"/>
                  <a:pt x="875579" y="1290802"/>
                </a:cubicBezTo>
                <a:cubicBezTo>
                  <a:pt x="701558" y="1116875"/>
                  <a:pt x="531727" y="903992"/>
                  <a:pt x="558111" y="877512"/>
                </a:cubicBezTo>
                <a:cubicBezTo>
                  <a:pt x="559159" y="876560"/>
                  <a:pt x="989117" y="537089"/>
                  <a:pt x="798522" y="346493"/>
                </a:cubicBezTo>
                <a:lnTo>
                  <a:pt x="550872" y="47980"/>
                </a:lnTo>
                <a:cubicBezTo>
                  <a:pt x="283505" y="-185002"/>
                  <a:pt x="-550980" y="448030"/>
                  <a:pt x="566779" y="1566169"/>
                </a:cubicBezTo>
                <a:lnTo>
                  <a:pt x="583733" y="1583029"/>
                </a:lnTo>
                <a:lnTo>
                  <a:pt x="600688" y="1600078"/>
                </a:lnTo>
                <a:cubicBezTo>
                  <a:pt x="1717970" y="2717837"/>
                  <a:pt x="2351383" y="1883543"/>
                  <a:pt x="2118401" y="1615985"/>
                </a:cubicBezTo>
                <a:close/>
              </a:path>
            </a:pathLst>
          </a:custGeom>
          <a:solidFill>
            <a:schemeClr val="bg1"/>
          </a:solidFill>
          <a:ln w="9525" cap="flat">
            <a:noFill/>
            <a:prstDash val="solid"/>
            <a:miter/>
          </a:ln>
        </p:spPr>
        <p:txBody>
          <a:bodyPr rtlCol="0" anchor="ctr"/>
          <a:lstStyle/>
          <a:p>
            <a:endParaRPr lang="en-US">
              <a:solidFill>
                <a:schemeClr val="bg2"/>
              </a:solidFill>
            </a:endParaRPr>
          </a:p>
        </p:txBody>
      </p:sp>
      <p:sp>
        <p:nvSpPr>
          <p:cNvPr id="19" name="Oval 18">
            <a:extLst>
              <a:ext uri="{FF2B5EF4-FFF2-40B4-BE49-F238E27FC236}">
                <a16:creationId xmlns:a16="http://schemas.microsoft.com/office/drawing/2014/main" id="{D3BD4BA3-018F-18B5-334F-8A2620857F1E}"/>
              </a:ext>
            </a:extLst>
          </p:cNvPr>
          <p:cNvSpPr/>
          <p:nvPr/>
        </p:nvSpPr>
        <p:spPr>
          <a:xfrm>
            <a:off x="656448" y="8274940"/>
            <a:ext cx="262914" cy="26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grpSp>
        <p:nvGrpSpPr>
          <p:cNvPr id="20" name="Graphic 12">
            <a:extLst>
              <a:ext uri="{FF2B5EF4-FFF2-40B4-BE49-F238E27FC236}">
                <a16:creationId xmlns:a16="http://schemas.microsoft.com/office/drawing/2014/main" id="{EF29A0C6-D070-1A68-7759-9B6381B6603A}"/>
              </a:ext>
            </a:extLst>
          </p:cNvPr>
          <p:cNvGrpSpPr/>
          <p:nvPr/>
        </p:nvGrpSpPr>
        <p:grpSpPr>
          <a:xfrm>
            <a:off x="729526" y="8363195"/>
            <a:ext cx="116761" cy="86403"/>
            <a:chOff x="2328576" y="4138612"/>
            <a:chExt cx="2200846" cy="1628679"/>
          </a:xfrm>
          <a:solidFill>
            <a:schemeClr val="bg1"/>
          </a:solidFill>
        </p:grpSpPr>
        <p:sp>
          <p:nvSpPr>
            <p:cNvPr id="21" name="Freeform 20">
              <a:extLst>
                <a:ext uri="{FF2B5EF4-FFF2-40B4-BE49-F238E27FC236}">
                  <a16:creationId xmlns:a16="http://schemas.microsoft.com/office/drawing/2014/main" id="{C4218D46-4231-A346-CE46-062839AE394F}"/>
                </a:ext>
              </a:extLst>
            </p:cNvPr>
            <p:cNvSpPr/>
            <p:nvPr/>
          </p:nvSpPr>
          <p:spPr>
            <a:xfrm>
              <a:off x="2361914" y="4138612"/>
              <a:ext cx="2133885" cy="778018"/>
            </a:xfrm>
            <a:custGeom>
              <a:avLst/>
              <a:gdLst>
                <a:gd name="connsiteX0" fmla="*/ 1977009 w 2133885"/>
                <a:gd name="connsiteY0" fmla="*/ 0 h 778018"/>
                <a:gd name="connsiteX1" fmla="*/ 157163 w 2133885"/>
                <a:gd name="connsiteY1" fmla="*/ 0 h 778018"/>
                <a:gd name="connsiteX2" fmla="*/ 0 w 2133885"/>
                <a:gd name="connsiteY2" fmla="*/ 82963 h 778018"/>
                <a:gd name="connsiteX3" fmla="*/ 909828 w 2133885"/>
                <a:gd name="connsiteY3" fmla="*/ 728091 h 778018"/>
                <a:gd name="connsiteX4" fmla="*/ 1224153 w 2133885"/>
                <a:gd name="connsiteY4" fmla="*/ 728091 h 778018"/>
                <a:gd name="connsiteX5" fmla="*/ 2133886 w 2133885"/>
                <a:gd name="connsiteY5" fmla="*/ 82963 h 778018"/>
                <a:gd name="connsiteX6" fmla="*/ 1977009 w 2133885"/>
                <a:gd name="connsiteY6" fmla="*/ 0 h 77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885" h="778018">
                  <a:moveTo>
                    <a:pt x="1977009" y="0"/>
                  </a:moveTo>
                  <a:lnTo>
                    <a:pt x="157163" y="0"/>
                  </a:lnTo>
                  <a:cubicBezTo>
                    <a:pt x="94297" y="29"/>
                    <a:pt x="35490" y="31070"/>
                    <a:pt x="0" y="82963"/>
                  </a:cubicBezTo>
                  <a:lnTo>
                    <a:pt x="909828" y="728091"/>
                  </a:lnTo>
                  <a:cubicBezTo>
                    <a:pt x="1004030" y="794661"/>
                    <a:pt x="1129951" y="794661"/>
                    <a:pt x="1224153" y="728091"/>
                  </a:cubicBezTo>
                  <a:lnTo>
                    <a:pt x="2133886" y="82963"/>
                  </a:lnTo>
                  <a:cubicBezTo>
                    <a:pt x="2098453" y="31156"/>
                    <a:pt x="2039779" y="124"/>
                    <a:pt x="1977009" y="0"/>
                  </a:cubicBezTo>
                  <a:close/>
                </a:path>
              </a:pathLst>
            </a:custGeom>
            <a:grpFill/>
            <a:ln w="9525" cap="flat">
              <a:noFill/>
              <a:prstDash val="solid"/>
              <a:miter/>
            </a:ln>
          </p:spPr>
          <p:txBody>
            <a:bodyPr rtlCol="0" anchor="ctr"/>
            <a:lstStyle/>
            <a:p>
              <a:endParaRPr lang="en-US">
                <a:solidFill>
                  <a:schemeClr val="bg2"/>
                </a:solidFill>
              </a:endParaRPr>
            </a:p>
          </p:txBody>
        </p:sp>
        <p:sp>
          <p:nvSpPr>
            <p:cNvPr id="22" name="Freeform 21">
              <a:extLst>
                <a:ext uri="{FF2B5EF4-FFF2-40B4-BE49-F238E27FC236}">
                  <a16:creationId xmlns:a16="http://schemas.microsoft.com/office/drawing/2014/main" id="{273501E4-BDEE-5130-D4E1-A7767CB8F089}"/>
                </a:ext>
              </a:extLst>
            </p:cNvPr>
            <p:cNvSpPr/>
            <p:nvPr/>
          </p:nvSpPr>
          <p:spPr>
            <a:xfrm>
              <a:off x="2328576" y="4364640"/>
              <a:ext cx="2200846" cy="1402651"/>
            </a:xfrm>
            <a:custGeom>
              <a:avLst/>
              <a:gdLst>
                <a:gd name="connsiteX0" fmla="*/ 1336262 w 2200846"/>
                <a:gd name="connsiteY0" fmla="*/ 612934 h 1402651"/>
                <a:gd name="connsiteX1" fmla="*/ 864489 w 2200846"/>
                <a:gd name="connsiteY1" fmla="*/ 612934 h 1402651"/>
                <a:gd name="connsiteX2" fmla="*/ 0 w 2200846"/>
                <a:gd name="connsiteY2" fmla="*/ 0 h 1402651"/>
                <a:gd name="connsiteX3" fmla="*/ 0 w 2200846"/>
                <a:gd name="connsiteY3" fmla="*/ 1212152 h 1402651"/>
                <a:gd name="connsiteX4" fmla="*/ 190500 w 2200846"/>
                <a:gd name="connsiteY4" fmla="*/ 1402652 h 1402651"/>
                <a:gd name="connsiteX5" fmla="*/ 2010347 w 2200846"/>
                <a:gd name="connsiteY5" fmla="*/ 1402652 h 1402651"/>
                <a:gd name="connsiteX6" fmla="*/ 2200847 w 2200846"/>
                <a:gd name="connsiteY6" fmla="*/ 1212152 h 1402651"/>
                <a:gd name="connsiteX7" fmla="*/ 2200847 w 2200846"/>
                <a:gd name="connsiteY7" fmla="*/ 0 h 140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846" h="1402651">
                  <a:moveTo>
                    <a:pt x="1336262" y="612934"/>
                  </a:moveTo>
                  <a:cubicBezTo>
                    <a:pt x="1194921" y="712994"/>
                    <a:pt x="1005830" y="712994"/>
                    <a:pt x="864489" y="612934"/>
                  </a:cubicBezTo>
                  <a:lnTo>
                    <a:pt x="0" y="0"/>
                  </a:lnTo>
                  <a:lnTo>
                    <a:pt x="0" y="1212152"/>
                  </a:lnTo>
                  <a:cubicBezTo>
                    <a:pt x="0" y="1317365"/>
                    <a:pt x="85287" y="1402652"/>
                    <a:pt x="190500" y="1402652"/>
                  </a:cubicBezTo>
                  <a:lnTo>
                    <a:pt x="2010347" y="1402652"/>
                  </a:lnTo>
                  <a:cubicBezTo>
                    <a:pt x="2115560" y="1402652"/>
                    <a:pt x="2200847" y="1317365"/>
                    <a:pt x="2200847" y="1212152"/>
                  </a:cubicBezTo>
                  <a:lnTo>
                    <a:pt x="2200847" y="0"/>
                  </a:lnTo>
                  <a:close/>
                </a:path>
              </a:pathLst>
            </a:custGeom>
            <a:grpFill/>
            <a:ln w="9525" cap="flat">
              <a:noFill/>
              <a:prstDash val="solid"/>
              <a:miter/>
            </a:ln>
          </p:spPr>
          <p:txBody>
            <a:bodyPr rtlCol="0" anchor="ctr"/>
            <a:lstStyle/>
            <a:p>
              <a:endParaRPr lang="en-US">
                <a:solidFill>
                  <a:schemeClr val="bg2"/>
                </a:solidFill>
              </a:endParaRPr>
            </a:p>
          </p:txBody>
        </p:sp>
      </p:grpSp>
      <p:sp>
        <p:nvSpPr>
          <p:cNvPr id="24" name="Oval 23">
            <a:extLst>
              <a:ext uri="{FF2B5EF4-FFF2-40B4-BE49-F238E27FC236}">
                <a16:creationId xmlns:a16="http://schemas.microsoft.com/office/drawing/2014/main" id="{0058D36D-133C-F5B8-6476-CBDE6B07E68C}"/>
              </a:ext>
            </a:extLst>
          </p:cNvPr>
          <p:cNvSpPr/>
          <p:nvPr/>
        </p:nvSpPr>
        <p:spPr>
          <a:xfrm>
            <a:off x="661879" y="8718384"/>
            <a:ext cx="262914" cy="2629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25" name="Graphic 27">
            <a:extLst>
              <a:ext uri="{FF2B5EF4-FFF2-40B4-BE49-F238E27FC236}">
                <a16:creationId xmlns:a16="http://schemas.microsoft.com/office/drawing/2014/main" id="{E425B72F-310B-BE95-C4BC-21741136F293}"/>
              </a:ext>
            </a:extLst>
          </p:cNvPr>
          <p:cNvSpPr/>
          <p:nvPr/>
        </p:nvSpPr>
        <p:spPr>
          <a:xfrm>
            <a:off x="752120" y="8788021"/>
            <a:ext cx="82432" cy="123648"/>
          </a:xfrm>
          <a:custGeom>
            <a:avLst/>
            <a:gdLst>
              <a:gd name="connsiteX0" fmla="*/ 1625603 w 3251206"/>
              <a:gd name="connsiteY0" fmla="*/ 0 h 4876800"/>
              <a:gd name="connsiteX1" fmla="*/ 0 w 3251206"/>
              <a:gd name="connsiteY1" fmla="*/ 1625603 h 4876800"/>
              <a:gd name="connsiteX2" fmla="*/ 195167 w 3251206"/>
              <a:gd name="connsiteY2" fmla="*/ 2398119 h 4876800"/>
              <a:gd name="connsiteX3" fmla="*/ 1536706 w 3251206"/>
              <a:gd name="connsiteY3" fmla="*/ 4824413 h 4876800"/>
              <a:gd name="connsiteX4" fmla="*/ 1625603 w 3251206"/>
              <a:gd name="connsiteY4" fmla="*/ 4876800 h 4876800"/>
              <a:gd name="connsiteX5" fmla="*/ 1714500 w 3251206"/>
              <a:gd name="connsiteY5" fmla="*/ 4824413 h 4876800"/>
              <a:gd name="connsiteX6" fmla="*/ 3056535 w 3251206"/>
              <a:gd name="connsiteY6" fmla="*/ 2397319 h 4876800"/>
              <a:gd name="connsiteX7" fmla="*/ 3251206 w 3251206"/>
              <a:gd name="connsiteY7" fmla="*/ 1625594 h 4876800"/>
              <a:gd name="connsiteX8" fmla="*/ 1625603 w 3251206"/>
              <a:gd name="connsiteY8" fmla="*/ 0 h 4876800"/>
              <a:gd name="connsiteX9" fmla="*/ 1625603 w 3251206"/>
              <a:gd name="connsiteY9" fmla="*/ 2438400 h 4876800"/>
              <a:gd name="connsiteX10" fmla="*/ 812806 w 3251206"/>
              <a:gd name="connsiteY10" fmla="*/ 1625603 h 4876800"/>
              <a:gd name="connsiteX11" fmla="*/ 1625603 w 3251206"/>
              <a:gd name="connsiteY11" fmla="*/ 812806 h 4876800"/>
              <a:gd name="connsiteX12" fmla="*/ 2438400 w 3251206"/>
              <a:gd name="connsiteY12" fmla="*/ 1625603 h 4876800"/>
              <a:gd name="connsiteX13" fmla="*/ 1625603 w 3251206"/>
              <a:gd name="connsiteY13" fmla="*/ 24384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51206" h="4876800">
                <a:moveTo>
                  <a:pt x="1625603" y="0"/>
                </a:moveTo>
                <a:cubicBezTo>
                  <a:pt x="729263" y="0"/>
                  <a:pt x="0" y="729263"/>
                  <a:pt x="0" y="1625603"/>
                </a:cubicBezTo>
                <a:cubicBezTo>
                  <a:pt x="0" y="1894685"/>
                  <a:pt x="67275" y="2161480"/>
                  <a:pt x="195167" y="2398119"/>
                </a:cubicBezTo>
                <a:lnTo>
                  <a:pt x="1536706" y="4824413"/>
                </a:lnTo>
                <a:cubicBezTo>
                  <a:pt x="1554566" y="4856760"/>
                  <a:pt x="1588599" y="4876800"/>
                  <a:pt x="1625603" y="4876800"/>
                </a:cubicBezTo>
                <a:cubicBezTo>
                  <a:pt x="1662608" y="4876800"/>
                  <a:pt x="1696641" y="4856760"/>
                  <a:pt x="1714500" y="4824413"/>
                </a:cubicBezTo>
                <a:lnTo>
                  <a:pt x="3056535" y="2397319"/>
                </a:lnTo>
                <a:cubicBezTo>
                  <a:pt x="3183931" y="2161480"/>
                  <a:pt x="3251206" y="1894675"/>
                  <a:pt x="3251206" y="1625594"/>
                </a:cubicBezTo>
                <a:cubicBezTo>
                  <a:pt x="3251206" y="729263"/>
                  <a:pt x="2521944" y="0"/>
                  <a:pt x="1625603" y="0"/>
                </a:cubicBezTo>
                <a:close/>
                <a:moveTo>
                  <a:pt x="1625603" y="2438400"/>
                </a:moveTo>
                <a:cubicBezTo>
                  <a:pt x="1177433" y="2438400"/>
                  <a:pt x="812806" y="2073773"/>
                  <a:pt x="812806" y="1625603"/>
                </a:cubicBezTo>
                <a:cubicBezTo>
                  <a:pt x="812806" y="1177433"/>
                  <a:pt x="1177433" y="812806"/>
                  <a:pt x="1625603" y="812806"/>
                </a:cubicBezTo>
                <a:cubicBezTo>
                  <a:pt x="2073774" y="812806"/>
                  <a:pt x="2438400" y="1177433"/>
                  <a:pt x="2438400" y="1625603"/>
                </a:cubicBezTo>
                <a:cubicBezTo>
                  <a:pt x="2438400" y="2073773"/>
                  <a:pt x="2073774" y="2438400"/>
                  <a:pt x="1625603" y="2438400"/>
                </a:cubicBezTo>
                <a:close/>
              </a:path>
            </a:pathLst>
          </a:custGeom>
          <a:solidFill>
            <a:schemeClr val="bg1"/>
          </a:solidFill>
          <a:ln w="9525" cap="flat">
            <a:noFill/>
            <a:prstDash val="solid"/>
            <a:miter/>
          </a:ln>
        </p:spPr>
        <p:txBody>
          <a:bodyPr rtlCol="0" anchor="ctr"/>
          <a:lstStyle/>
          <a:p>
            <a:endParaRPr lang="en-US">
              <a:solidFill>
                <a:schemeClr val="bg2"/>
              </a:solidFill>
            </a:endParaRPr>
          </a:p>
        </p:txBody>
      </p:sp>
      <p:cxnSp>
        <p:nvCxnSpPr>
          <p:cNvPr id="32" name="Straight Connector 31">
            <a:extLst>
              <a:ext uri="{FF2B5EF4-FFF2-40B4-BE49-F238E27FC236}">
                <a16:creationId xmlns:a16="http://schemas.microsoft.com/office/drawing/2014/main" id="{7EDACB6D-E951-DE95-059A-1175C4E1CD57}"/>
              </a:ext>
            </a:extLst>
          </p:cNvPr>
          <p:cNvCxnSpPr/>
          <p:nvPr/>
        </p:nvCxnSpPr>
        <p:spPr>
          <a:xfrm>
            <a:off x="3166207" y="3315397"/>
            <a:ext cx="3346731"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CuadroTexto 350">
            <a:extLst>
              <a:ext uri="{FF2B5EF4-FFF2-40B4-BE49-F238E27FC236}">
                <a16:creationId xmlns:a16="http://schemas.microsoft.com/office/drawing/2014/main" id="{E83511AB-0F4A-C1C3-2953-DD2EBAB1CC10}"/>
              </a:ext>
            </a:extLst>
          </p:cNvPr>
          <p:cNvSpPr txBox="1"/>
          <p:nvPr/>
        </p:nvSpPr>
        <p:spPr>
          <a:xfrm>
            <a:off x="3476765" y="552090"/>
            <a:ext cx="3036180"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Education</a:t>
            </a:r>
          </a:p>
        </p:txBody>
      </p:sp>
      <p:sp>
        <p:nvSpPr>
          <p:cNvPr id="37" name="TextBox 36">
            <a:extLst>
              <a:ext uri="{FF2B5EF4-FFF2-40B4-BE49-F238E27FC236}">
                <a16:creationId xmlns:a16="http://schemas.microsoft.com/office/drawing/2014/main" id="{3D56853D-F365-559D-CD30-1B9F5169E22F}"/>
              </a:ext>
            </a:extLst>
          </p:cNvPr>
          <p:cNvSpPr txBox="1"/>
          <p:nvPr/>
        </p:nvSpPr>
        <p:spPr>
          <a:xfrm>
            <a:off x="3476765" y="1308022"/>
            <a:ext cx="303617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(2012-2016)</a:t>
            </a:r>
          </a:p>
        </p:txBody>
      </p:sp>
      <p:sp>
        <p:nvSpPr>
          <p:cNvPr id="38" name="TextBox 37">
            <a:extLst>
              <a:ext uri="{FF2B5EF4-FFF2-40B4-BE49-F238E27FC236}">
                <a16:creationId xmlns:a16="http://schemas.microsoft.com/office/drawing/2014/main" id="{F8D29A86-A80F-D4AA-21CA-615B5CDA00DA}"/>
              </a:ext>
            </a:extLst>
          </p:cNvPr>
          <p:cNvSpPr txBox="1"/>
          <p:nvPr/>
        </p:nvSpPr>
        <p:spPr>
          <a:xfrm>
            <a:off x="3476765" y="1013198"/>
            <a:ext cx="30361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Texas University</a:t>
            </a:r>
          </a:p>
        </p:txBody>
      </p:sp>
      <p:sp>
        <p:nvSpPr>
          <p:cNvPr id="39" name="TextBox 38">
            <a:extLst>
              <a:ext uri="{FF2B5EF4-FFF2-40B4-BE49-F238E27FC236}">
                <a16:creationId xmlns:a16="http://schemas.microsoft.com/office/drawing/2014/main" id="{24834B20-7D29-35B6-BA1A-A14CBC1FE930}"/>
              </a:ext>
            </a:extLst>
          </p:cNvPr>
          <p:cNvSpPr txBox="1"/>
          <p:nvPr/>
        </p:nvSpPr>
        <p:spPr>
          <a:xfrm>
            <a:off x="3476765" y="2024265"/>
            <a:ext cx="303617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Marketing, (2017-2018)</a:t>
            </a:r>
          </a:p>
        </p:txBody>
      </p:sp>
      <p:sp>
        <p:nvSpPr>
          <p:cNvPr id="40" name="TextBox 39">
            <a:extLst>
              <a:ext uri="{FF2B5EF4-FFF2-40B4-BE49-F238E27FC236}">
                <a16:creationId xmlns:a16="http://schemas.microsoft.com/office/drawing/2014/main" id="{D83F0072-992D-C4FF-1817-9E2E04399D62}"/>
              </a:ext>
            </a:extLst>
          </p:cNvPr>
          <p:cNvSpPr txBox="1"/>
          <p:nvPr/>
        </p:nvSpPr>
        <p:spPr>
          <a:xfrm>
            <a:off x="3476765" y="1729441"/>
            <a:ext cx="30361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Canada Master University</a:t>
            </a:r>
          </a:p>
        </p:txBody>
      </p:sp>
      <p:sp>
        <p:nvSpPr>
          <p:cNvPr id="41" name="TextBox 40">
            <a:extLst>
              <a:ext uri="{FF2B5EF4-FFF2-40B4-BE49-F238E27FC236}">
                <a16:creationId xmlns:a16="http://schemas.microsoft.com/office/drawing/2014/main" id="{1F91E2C0-DE66-03AA-00AC-70A37867F730}"/>
              </a:ext>
            </a:extLst>
          </p:cNvPr>
          <p:cNvSpPr txBox="1"/>
          <p:nvPr/>
        </p:nvSpPr>
        <p:spPr>
          <a:xfrm>
            <a:off x="3476765" y="2735353"/>
            <a:ext cx="303617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Innovation, (2021-2022)</a:t>
            </a:r>
          </a:p>
        </p:txBody>
      </p:sp>
      <p:sp>
        <p:nvSpPr>
          <p:cNvPr id="42" name="TextBox 41">
            <a:extLst>
              <a:ext uri="{FF2B5EF4-FFF2-40B4-BE49-F238E27FC236}">
                <a16:creationId xmlns:a16="http://schemas.microsoft.com/office/drawing/2014/main" id="{1E9501AA-6A51-2AB0-936C-D71AFA6AFCC8}"/>
              </a:ext>
            </a:extLst>
          </p:cNvPr>
          <p:cNvSpPr txBox="1"/>
          <p:nvPr/>
        </p:nvSpPr>
        <p:spPr>
          <a:xfrm>
            <a:off x="3476765" y="2440529"/>
            <a:ext cx="30361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Spain Master University</a:t>
            </a:r>
          </a:p>
        </p:txBody>
      </p:sp>
      <p:sp>
        <p:nvSpPr>
          <p:cNvPr id="43" name="CuadroTexto 350">
            <a:extLst>
              <a:ext uri="{FF2B5EF4-FFF2-40B4-BE49-F238E27FC236}">
                <a16:creationId xmlns:a16="http://schemas.microsoft.com/office/drawing/2014/main" id="{1D28BCA7-1BD3-246E-D150-DFDAC7F8CB0B}"/>
              </a:ext>
            </a:extLst>
          </p:cNvPr>
          <p:cNvSpPr txBox="1"/>
          <p:nvPr/>
        </p:nvSpPr>
        <p:spPr>
          <a:xfrm>
            <a:off x="3476765" y="3569776"/>
            <a:ext cx="3036180"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Work Experience</a:t>
            </a:r>
          </a:p>
        </p:txBody>
      </p:sp>
      <p:sp>
        <p:nvSpPr>
          <p:cNvPr id="44" name="TextBox 43">
            <a:extLst>
              <a:ext uri="{FF2B5EF4-FFF2-40B4-BE49-F238E27FC236}">
                <a16:creationId xmlns:a16="http://schemas.microsoft.com/office/drawing/2014/main" id="{AC80E35F-A053-5393-D90C-2B1C6ACECC52}"/>
              </a:ext>
            </a:extLst>
          </p:cNvPr>
          <p:cNvSpPr txBox="1"/>
          <p:nvPr/>
        </p:nvSpPr>
        <p:spPr>
          <a:xfrm>
            <a:off x="3476765" y="4312364"/>
            <a:ext cx="303617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They also must be able to match their firm's products and strengths.</a:t>
            </a:r>
          </a:p>
        </p:txBody>
      </p:sp>
      <p:sp>
        <p:nvSpPr>
          <p:cNvPr id="45" name="TextBox 44">
            <a:extLst>
              <a:ext uri="{FF2B5EF4-FFF2-40B4-BE49-F238E27FC236}">
                <a16:creationId xmlns:a16="http://schemas.microsoft.com/office/drawing/2014/main" id="{DE2C5064-E5DB-219C-C5CE-6BA162BCA90D}"/>
              </a:ext>
            </a:extLst>
          </p:cNvPr>
          <p:cNvSpPr txBox="1"/>
          <p:nvPr/>
        </p:nvSpPr>
        <p:spPr>
          <a:xfrm>
            <a:off x="3476765" y="4017540"/>
            <a:ext cx="30361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Company Name, 2017-2019</a:t>
            </a:r>
          </a:p>
        </p:txBody>
      </p:sp>
      <p:sp>
        <p:nvSpPr>
          <p:cNvPr id="46" name="TextBox 45">
            <a:extLst>
              <a:ext uri="{FF2B5EF4-FFF2-40B4-BE49-F238E27FC236}">
                <a16:creationId xmlns:a16="http://schemas.microsoft.com/office/drawing/2014/main" id="{1EB76F62-18C5-5BCB-335F-357C8BC85676}"/>
              </a:ext>
            </a:extLst>
          </p:cNvPr>
          <p:cNvSpPr txBox="1"/>
          <p:nvPr/>
        </p:nvSpPr>
        <p:spPr>
          <a:xfrm>
            <a:off x="3476765" y="5247824"/>
            <a:ext cx="3036179" cy="730841"/>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a:t>
            </a:r>
          </a:p>
        </p:txBody>
      </p:sp>
      <p:sp>
        <p:nvSpPr>
          <p:cNvPr id="47" name="TextBox 46">
            <a:extLst>
              <a:ext uri="{FF2B5EF4-FFF2-40B4-BE49-F238E27FC236}">
                <a16:creationId xmlns:a16="http://schemas.microsoft.com/office/drawing/2014/main" id="{708E5C4B-F8CA-C84E-7470-F5F676D49808}"/>
              </a:ext>
            </a:extLst>
          </p:cNvPr>
          <p:cNvSpPr txBox="1"/>
          <p:nvPr/>
        </p:nvSpPr>
        <p:spPr>
          <a:xfrm>
            <a:off x="3476765" y="4953000"/>
            <a:ext cx="30361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Company Name, 2019-2020</a:t>
            </a:r>
          </a:p>
        </p:txBody>
      </p:sp>
      <p:sp>
        <p:nvSpPr>
          <p:cNvPr id="48" name="TextBox 47">
            <a:extLst>
              <a:ext uri="{FF2B5EF4-FFF2-40B4-BE49-F238E27FC236}">
                <a16:creationId xmlns:a16="http://schemas.microsoft.com/office/drawing/2014/main" id="{87A62D03-A6DA-75F3-5DA2-189D543AD0BE}"/>
              </a:ext>
            </a:extLst>
          </p:cNvPr>
          <p:cNvSpPr txBox="1"/>
          <p:nvPr/>
        </p:nvSpPr>
        <p:spPr>
          <a:xfrm>
            <a:off x="3476765" y="6411133"/>
            <a:ext cx="303617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From articles to infographics to eBooks and even videos.</a:t>
            </a:r>
          </a:p>
        </p:txBody>
      </p:sp>
      <p:sp>
        <p:nvSpPr>
          <p:cNvPr id="49" name="TextBox 48">
            <a:extLst>
              <a:ext uri="{FF2B5EF4-FFF2-40B4-BE49-F238E27FC236}">
                <a16:creationId xmlns:a16="http://schemas.microsoft.com/office/drawing/2014/main" id="{1D2FD0A6-6328-F6E3-200D-2509F42E925D}"/>
              </a:ext>
            </a:extLst>
          </p:cNvPr>
          <p:cNvSpPr txBox="1"/>
          <p:nvPr/>
        </p:nvSpPr>
        <p:spPr>
          <a:xfrm>
            <a:off x="3476765" y="6116309"/>
            <a:ext cx="3036179" cy="294824"/>
          </a:xfrm>
          <a:prstGeom prst="rect">
            <a:avLst/>
          </a:prstGeom>
          <a:noFill/>
        </p:spPr>
        <p:txBody>
          <a:bodyPr wrap="square" rtlCol="0">
            <a:spAutoFit/>
          </a:bodyPr>
          <a:lstStyle/>
          <a:p>
            <a:pPr>
              <a:lnSpc>
                <a:spcPts val="1740"/>
              </a:lnSpc>
            </a:pPr>
            <a:r>
              <a:rPr lang="en-US" sz="1200" b="1" dirty="0">
                <a:solidFill>
                  <a:schemeClr val="tx2"/>
                </a:solidFill>
                <a:latin typeface="Rubik SemiBold" pitchFamily="2" charset="-79"/>
                <a:ea typeface="Lato Light" panose="020F0502020204030203" pitchFamily="34" charset="0"/>
                <a:cs typeface="Rubik SemiBold" pitchFamily="2" charset="-79"/>
              </a:rPr>
              <a:t>Company Name, 2021-Now</a:t>
            </a:r>
          </a:p>
        </p:txBody>
      </p:sp>
      <p:cxnSp>
        <p:nvCxnSpPr>
          <p:cNvPr id="50" name="Straight Connector 49">
            <a:extLst>
              <a:ext uri="{FF2B5EF4-FFF2-40B4-BE49-F238E27FC236}">
                <a16:creationId xmlns:a16="http://schemas.microsoft.com/office/drawing/2014/main" id="{FEF612F1-E118-1FDB-1CEF-E72DAB5256E8}"/>
              </a:ext>
            </a:extLst>
          </p:cNvPr>
          <p:cNvCxnSpPr/>
          <p:nvPr/>
        </p:nvCxnSpPr>
        <p:spPr>
          <a:xfrm>
            <a:off x="3166207" y="7236234"/>
            <a:ext cx="3346731"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51" name="CuadroTexto 350">
            <a:extLst>
              <a:ext uri="{FF2B5EF4-FFF2-40B4-BE49-F238E27FC236}">
                <a16:creationId xmlns:a16="http://schemas.microsoft.com/office/drawing/2014/main" id="{73E6CD81-30B5-5F58-287E-6E0A2353C521}"/>
              </a:ext>
            </a:extLst>
          </p:cNvPr>
          <p:cNvSpPr txBox="1"/>
          <p:nvPr/>
        </p:nvSpPr>
        <p:spPr>
          <a:xfrm>
            <a:off x="3476765" y="7531058"/>
            <a:ext cx="3036180" cy="369332"/>
          </a:xfrm>
          <a:prstGeom prst="rect">
            <a:avLst/>
          </a:prstGeom>
          <a:noFill/>
        </p:spPr>
        <p:txBody>
          <a:bodyPr wrap="square" rtlCol="0">
            <a:spAutoFit/>
          </a:bodyPr>
          <a:lstStyle/>
          <a:p>
            <a:r>
              <a:rPr lang="en-US" b="1" dirty="0">
                <a:solidFill>
                  <a:schemeClr val="tx2"/>
                </a:solidFill>
                <a:latin typeface="Rubik SemiBold" pitchFamily="2" charset="-79"/>
                <a:ea typeface="Lato Heavy" charset="0"/>
                <a:cs typeface="Rubik SemiBold" pitchFamily="2" charset="-79"/>
              </a:rPr>
              <a:t>Skills</a:t>
            </a:r>
          </a:p>
        </p:txBody>
      </p:sp>
      <p:grpSp>
        <p:nvGrpSpPr>
          <p:cNvPr id="15" name="Group 14">
            <a:extLst>
              <a:ext uri="{FF2B5EF4-FFF2-40B4-BE49-F238E27FC236}">
                <a16:creationId xmlns:a16="http://schemas.microsoft.com/office/drawing/2014/main" id="{3D926FDC-6654-30C5-4438-103F7980E976}"/>
              </a:ext>
            </a:extLst>
          </p:cNvPr>
          <p:cNvGrpSpPr/>
          <p:nvPr/>
        </p:nvGrpSpPr>
        <p:grpSpPr>
          <a:xfrm>
            <a:off x="3476764" y="8007322"/>
            <a:ext cx="3036174" cy="1516578"/>
            <a:chOff x="3476764" y="8007322"/>
            <a:chExt cx="2204022" cy="1516578"/>
          </a:xfrm>
        </p:grpSpPr>
        <p:sp>
          <p:nvSpPr>
            <p:cNvPr id="54" name="15.900.890">
              <a:extLst>
                <a:ext uri="{FF2B5EF4-FFF2-40B4-BE49-F238E27FC236}">
                  <a16:creationId xmlns:a16="http://schemas.microsoft.com/office/drawing/2014/main" id="{7C43A30A-CFD7-7AF6-BC63-944B2CF257DE}"/>
                </a:ext>
              </a:extLst>
            </p:cNvPr>
            <p:cNvSpPr txBox="1"/>
            <p:nvPr/>
          </p:nvSpPr>
          <p:spPr>
            <a:xfrm>
              <a:off x="3476764" y="8007322"/>
              <a:ext cx="1640859" cy="2872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800" b="0">
                  <a:solidFill>
                    <a:srgbClr val="2D3640"/>
                  </a:solidFill>
                  <a:latin typeface="Barlow SemiBold"/>
                  <a:ea typeface="Barlow SemiBold"/>
                  <a:cs typeface="Barlow SemiBold"/>
                  <a:sym typeface="Barlow SemiBold"/>
                </a:defRPr>
              </a:lvl1pPr>
            </a:lstStyle>
            <a:p>
              <a:r>
                <a:rPr lang="en-US" sz="1200" dirty="0">
                  <a:solidFill>
                    <a:schemeClr val="tx1"/>
                  </a:solidFill>
                  <a:latin typeface="Rubik Light" pitchFamily="2" charset="-79"/>
                  <a:cs typeface="Rubik Light" pitchFamily="2" charset="-79"/>
                </a:rPr>
                <a:t>Presentations</a:t>
              </a:r>
              <a:endParaRPr sz="1200" dirty="0">
                <a:solidFill>
                  <a:schemeClr val="tx1"/>
                </a:solidFill>
                <a:latin typeface="Rubik Light" pitchFamily="2" charset="-79"/>
                <a:cs typeface="Rubik Light" pitchFamily="2" charset="-79"/>
              </a:endParaRPr>
            </a:p>
          </p:txBody>
        </p:sp>
        <p:sp>
          <p:nvSpPr>
            <p:cNvPr id="55" name="15.900.890">
              <a:extLst>
                <a:ext uri="{FF2B5EF4-FFF2-40B4-BE49-F238E27FC236}">
                  <a16:creationId xmlns:a16="http://schemas.microsoft.com/office/drawing/2014/main" id="{3DAF5697-E4CE-87C2-2274-CA4370157F40}"/>
                </a:ext>
              </a:extLst>
            </p:cNvPr>
            <p:cNvSpPr txBox="1"/>
            <p:nvPr/>
          </p:nvSpPr>
          <p:spPr>
            <a:xfrm>
              <a:off x="3476764" y="8411259"/>
              <a:ext cx="1640859" cy="2872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800" b="0">
                  <a:solidFill>
                    <a:srgbClr val="2D3640"/>
                  </a:solidFill>
                  <a:latin typeface="Barlow SemiBold"/>
                  <a:ea typeface="Barlow SemiBold"/>
                  <a:cs typeface="Barlow SemiBold"/>
                  <a:sym typeface="Barlow SemiBold"/>
                </a:defRPr>
              </a:lvl1pPr>
            </a:lstStyle>
            <a:p>
              <a:r>
                <a:rPr lang="en-US" sz="1200" dirty="0">
                  <a:solidFill>
                    <a:schemeClr val="tx1"/>
                  </a:solidFill>
                  <a:latin typeface="Rubik Light" pitchFamily="2" charset="-79"/>
                  <a:cs typeface="Rubik Light" pitchFamily="2" charset="-79"/>
                </a:rPr>
                <a:t>Marketing</a:t>
              </a:r>
              <a:endParaRPr sz="1200" dirty="0">
                <a:solidFill>
                  <a:schemeClr val="tx1"/>
                </a:solidFill>
                <a:latin typeface="Rubik Light" pitchFamily="2" charset="-79"/>
                <a:cs typeface="Rubik Light" pitchFamily="2" charset="-79"/>
              </a:endParaRPr>
            </a:p>
          </p:txBody>
        </p:sp>
        <p:sp>
          <p:nvSpPr>
            <p:cNvPr id="56" name="15.900.890">
              <a:extLst>
                <a:ext uri="{FF2B5EF4-FFF2-40B4-BE49-F238E27FC236}">
                  <a16:creationId xmlns:a16="http://schemas.microsoft.com/office/drawing/2014/main" id="{F1AF18E4-FE1E-249D-FFC7-93B5C3A8C06E}"/>
                </a:ext>
              </a:extLst>
            </p:cNvPr>
            <p:cNvSpPr txBox="1"/>
            <p:nvPr/>
          </p:nvSpPr>
          <p:spPr>
            <a:xfrm>
              <a:off x="3476764" y="8811434"/>
              <a:ext cx="1640859" cy="2872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800" b="0">
                  <a:solidFill>
                    <a:srgbClr val="2D3640"/>
                  </a:solidFill>
                  <a:latin typeface="Barlow SemiBold"/>
                  <a:ea typeface="Barlow SemiBold"/>
                  <a:cs typeface="Barlow SemiBold"/>
                  <a:sym typeface="Barlow SemiBold"/>
                </a:defRPr>
              </a:lvl1pPr>
            </a:lstStyle>
            <a:p>
              <a:r>
                <a:rPr lang="en-US" sz="1200" dirty="0">
                  <a:solidFill>
                    <a:schemeClr val="tx1"/>
                  </a:solidFill>
                  <a:latin typeface="Rubik Light" pitchFamily="2" charset="-79"/>
                  <a:cs typeface="Rubik Light" pitchFamily="2" charset="-79"/>
                </a:rPr>
                <a:t>Creative Writing</a:t>
              </a:r>
              <a:endParaRPr sz="1200" dirty="0">
                <a:solidFill>
                  <a:schemeClr val="tx1"/>
                </a:solidFill>
                <a:latin typeface="Rubik Light" pitchFamily="2" charset="-79"/>
                <a:cs typeface="Rubik Light" pitchFamily="2" charset="-79"/>
              </a:endParaRPr>
            </a:p>
          </p:txBody>
        </p:sp>
        <p:sp>
          <p:nvSpPr>
            <p:cNvPr id="57" name="15.900.890">
              <a:extLst>
                <a:ext uri="{FF2B5EF4-FFF2-40B4-BE49-F238E27FC236}">
                  <a16:creationId xmlns:a16="http://schemas.microsoft.com/office/drawing/2014/main" id="{5FF968C6-4102-17A3-1A88-66A9A093DCC9}"/>
                </a:ext>
              </a:extLst>
            </p:cNvPr>
            <p:cNvSpPr txBox="1"/>
            <p:nvPr/>
          </p:nvSpPr>
          <p:spPr>
            <a:xfrm>
              <a:off x="3476764" y="9200216"/>
              <a:ext cx="1640859" cy="2872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800" b="0">
                  <a:solidFill>
                    <a:srgbClr val="2D3640"/>
                  </a:solidFill>
                  <a:latin typeface="Barlow SemiBold"/>
                  <a:ea typeface="Barlow SemiBold"/>
                  <a:cs typeface="Barlow SemiBold"/>
                  <a:sym typeface="Barlow SemiBold"/>
                </a:defRPr>
              </a:lvl1pPr>
            </a:lstStyle>
            <a:p>
              <a:r>
                <a:rPr lang="en-US" sz="1200" dirty="0">
                  <a:solidFill>
                    <a:schemeClr val="tx1"/>
                  </a:solidFill>
                  <a:latin typeface="Rubik Light" pitchFamily="2" charset="-79"/>
                  <a:cs typeface="Rubik Light" pitchFamily="2" charset="-79"/>
                </a:rPr>
                <a:t>Management</a:t>
              </a:r>
              <a:endParaRPr sz="1200" dirty="0">
                <a:solidFill>
                  <a:schemeClr val="tx1"/>
                </a:solidFill>
                <a:latin typeface="Rubik Light" pitchFamily="2" charset="-79"/>
                <a:cs typeface="Rubik Light" pitchFamily="2" charset="-79"/>
              </a:endParaRPr>
            </a:p>
          </p:txBody>
        </p:sp>
        <p:cxnSp>
          <p:nvCxnSpPr>
            <p:cNvPr id="58" name="Straight Connector 57">
              <a:extLst>
                <a:ext uri="{FF2B5EF4-FFF2-40B4-BE49-F238E27FC236}">
                  <a16:creationId xmlns:a16="http://schemas.microsoft.com/office/drawing/2014/main" id="{7E4FBEAA-31BC-0AE6-70F5-A46FCADD6E22}"/>
                </a:ext>
              </a:extLst>
            </p:cNvPr>
            <p:cNvCxnSpPr>
              <a:cxnSpLocks/>
            </p:cNvCxnSpPr>
            <p:nvPr/>
          </p:nvCxnSpPr>
          <p:spPr>
            <a:xfrm>
              <a:off x="3504377" y="8331006"/>
              <a:ext cx="2176409" cy="0"/>
            </a:xfrm>
            <a:prstGeom prst="line">
              <a:avLst/>
            </a:prstGeom>
            <a:ln w="88900" cap="flat">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610C2B8C-EC84-F3A5-025A-3259564C28E3}"/>
                </a:ext>
              </a:extLst>
            </p:cNvPr>
            <p:cNvCxnSpPr>
              <a:cxnSpLocks/>
            </p:cNvCxnSpPr>
            <p:nvPr/>
          </p:nvCxnSpPr>
          <p:spPr>
            <a:xfrm>
              <a:off x="3504377" y="8734943"/>
              <a:ext cx="2176409" cy="0"/>
            </a:xfrm>
            <a:prstGeom prst="line">
              <a:avLst/>
            </a:prstGeom>
            <a:ln w="88900" cap="flat">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89F8423-DD08-6D2D-447C-33C353D7FA04}"/>
                </a:ext>
              </a:extLst>
            </p:cNvPr>
            <p:cNvCxnSpPr>
              <a:cxnSpLocks/>
            </p:cNvCxnSpPr>
            <p:nvPr/>
          </p:nvCxnSpPr>
          <p:spPr>
            <a:xfrm>
              <a:off x="3504377" y="9135118"/>
              <a:ext cx="2176409" cy="0"/>
            </a:xfrm>
            <a:prstGeom prst="line">
              <a:avLst/>
            </a:prstGeom>
            <a:ln w="88900" cap="flat">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6DA4234-2CFD-B1A6-F0D9-584BDB5CEEA3}"/>
                </a:ext>
              </a:extLst>
            </p:cNvPr>
            <p:cNvCxnSpPr>
              <a:cxnSpLocks/>
            </p:cNvCxnSpPr>
            <p:nvPr/>
          </p:nvCxnSpPr>
          <p:spPr>
            <a:xfrm>
              <a:off x="3504377" y="9523900"/>
              <a:ext cx="2176409" cy="0"/>
            </a:xfrm>
            <a:prstGeom prst="line">
              <a:avLst/>
            </a:prstGeom>
            <a:ln w="88900" cap="flat">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62" name="Oval 61">
            <a:extLst>
              <a:ext uri="{FF2B5EF4-FFF2-40B4-BE49-F238E27FC236}">
                <a16:creationId xmlns:a16="http://schemas.microsoft.com/office/drawing/2014/main" id="{7F0CA477-76C4-158E-85DF-14FD973F0028}"/>
              </a:ext>
            </a:extLst>
          </p:cNvPr>
          <p:cNvSpPr/>
          <p:nvPr/>
        </p:nvSpPr>
        <p:spPr>
          <a:xfrm flipH="1">
            <a:off x="4984059" y="8260347"/>
            <a:ext cx="133564" cy="133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8D347E83-79AA-386D-6571-BA1751ED664E}"/>
              </a:ext>
            </a:extLst>
          </p:cNvPr>
          <p:cNvSpPr/>
          <p:nvPr/>
        </p:nvSpPr>
        <p:spPr>
          <a:xfrm flipH="1">
            <a:off x="4850495" y="8664284"/>
            <a:ext cx="133564" cy="133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6630BA53-D02A-464B-1903-D31ADC65CB96}"/>
              </a:ext>
            </a:extLst>
          </p:cNvPr>
          <p:cNvSpPr/>
          <p:nvPr/>
        </p:nvSpPr>
        <p:spPr>
          <a:xfrm flipH="1">
            <a:off x="4163629" y="9066923"/>
            <a:ext cx="133564" cy="133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020117B7-F95F-1476-0C55-235CB3B6DADE}"/>
              </a:ext>
            </a:extLst>
          </p:cNvPr>
          <p:cNvSpPr/>
          <p:nvPr/>
        </p:nvSpPr>
        <p:spPr>
          <a:xfrm flipH="1">
            <a:off x="5188534" y="9457118"/>
            <a:ext cx="133564" cy="1335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Marcador de posición de imagen 17">
            <a:extLst>
              <a:ext uri="{FF2B5EF4-FFF2-40B4-BE49-F238E27FC236}">
                <a16:creationId xmlns:a16="http://schemas.microsoft.com/office/drawing/2014/main" id="{889B6828-CA5A-C651-3501-D65578F38D71}"/>
              </a:ext>
            </a:extLst>
          </p:cNvPr>
          <p:cNvPicPr>
            <a:picLocks noGrp="1" noChangeAspect="1"/>
          </p:cNvPicPr>
          <p:nvPr>
            <p:ph type="pic" sz="quarter" idx="10"/>
          </p:nvPr>
        </p:nvPicPr>
        <p:blipFill>
          <a:blip r:embed="rId3"/>
          <a:srcRect l="239" r="239"/>
          <a:stretch>
            <a:fillRect/>
          </a:stretch>
        </p:blipFill>
        <p:spPr/>
      </p:pic>
    </p:spTree>
    <p:extLst>
      <p:ext uri="{BB962C8B-B14F-4D97-AF65-F5344CB8AC3E}">
        <p14:creationId xmlns:p14="http://schemas.microsoft.com/office/powerpoint/2010/main" val="3792911866"/>
      </p:ext>
    </p:extLst>
  </p:cSld>
  <p:clrMapOvr>
    <a:masterClrMapping/>
  </p:clrMapOvr>
</p:sld>
</file>

<file path=ppt/theme/theme1.xml><?xml version="1.0" encoding="utf-8"?>
<a:theme xmlns:a="http://schemas.openxmlformats.org/drawingml/2006/main" name="Office Theme">
  <a:themeElements>
    <a:clrScheme name="Custom 39">
      <a:dk1>
        <a:srgbClr val="7B7C7F"/>
      </a:dk1>
      <a:lt1>
        <a:srgbClr val="FFFFFF"/>
      </a:lt1>
      <a:dk2>
        <a:srgbClr val="001F5E"/>
      </a:dk2>
      <a:lt2>
        <a:srgbClr val="FEFFFE"/>
      </a:lt2>
      <a:accent1>
        <a:srgbClr val="39AEBA"/>
      </a:accent1>
      <a:accent2>
        <a:srgbClr val="F57F18"/>
      </a:accent2>
      <a:accent3>
        <a:srgbClr val="6473CB"/>
      </a:accent3>
      <a:accent4>
        <a:srgbClr val="1289D2"/>
      </a:accent4>
      <a:accent5>
        <a:srgbClr val="80CEEC"/>
      </a:accent5>
      <a:accent6>
        <a:srgbClr val="E2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11638</TotalTime>
  <Words>149</Words>
  <Application>Microsoft Macintosh PowerPoint</Application>
  <PresentationFormat>A4 (210 x 297 mm)</PresentationFormat>
  <Paragraphs>27</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Calibri Light</vt:lpstr>
      <vt:lpstr>Rubik Light</vt:lpstr>
      <vt:lpstr>Rubik Medium</vt:lpstr>
      <vt:lpstr>Rubik SemiBold</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1495</cp:revision>
  <dcterms:created xsi:type="dcterms:W3CDTF">2020-05-04T13:20:50Z</dcterms:created>
  <dcterms:modified xsi:type="dcterms:W3CDTF">2023-02-13T15:40:18Z</dcterms:modified>
</cp:coreProperties>
</file>