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03" r:id="rId1"/>
  </p:sldMasterIdLst>
  <p:notesMasterIdLst>
    <p:notesMasterId r:id="rId6"/>
  </p:notesMasterIdLst>
  <p:sldIdLst>
    <p:sldId id="337" r:id="rId2"/>
    <p:sldId id="338" r:id="rId3"/>
    <p:sldId id="339" r:id="rId4"/>
    <p:sldId id="340" r:id="rId5"/>
  </p:sldIdLst>
  <p:sldSz cx="6858000" cy="9906000" type="A4"/>
  <p:notesSz cx="9144000" cy="6858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CC6A5"/>
    <a:srgbClr val="F7A779"/>
    <a:srgbClr val="E3C0E3"/>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6D9F66E-5EB9-4882-86FB-DCBF35E3C3E4}" styleName="Medium Style 4 - Accent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7E9639D4-E3E2-4D34-9284-5A2195B3D0D7}" styleName="Light Style 2">
    <a:wholeTbl>
      <a:tcTxStyle>
        <a:fontRef idx="minor">
          <a:scrgbClr r="0" g="0" b="0"/>
        </a:fontRef>
        <a:schemeClr val="tx1"/>
      </a:tcTxStyle>
      <a:tcStyle>
        <a:tcBdr>
          <a:left>
            <a:lnRef idx="1">
              <a:schemeClr val="tx1"/>
            </a:lnRef>
          </a:left>
          <a:right>
            <a:lnRef idx="1">
              <a:schemeClr val="tx1"/>
            </a:lnRef>
          </a:right>
          <a:top>
            <a:lnRef idx="1">
              <a:schemeClr val="tx1"/>
            </a:lnRef>
          </a:top>
          <a:bottom>
            <a:lnRef idx="1">
              <a:schemeClr val="tx1"/>
            </a:lnRef>
          </a:bottom>
          <a:insideH>
            <a:ln>
              <a:noFill/>
            </a:ln>
          </a:insideH>
          <a:insideV>
            <a:ln>
              <a:noFill/>
            </a:ln>
          </a:insideV>
        </a:tcBdr>
        <a:fill>
          <a:noFill/>
        </a:fill>
      </a:tcStyle>
    </a:wholeTbl>
    <a:band1H>
      <a:tcStyle>
        <a:tcBdr>
          <a:top>
            <a:lnRef idx="1">
              <a:schemeClr val="tx1"/>
            </a:lnRef>
          </a:top>
          <a:bottom>
            <a:lnRef idx="1">
              <a:schemeClr val="tx1"/>
            </a:lnRef>
          </a:bottom>
        </a:tcBdr>
      </a:tcStyle>
    </a:band1H>
    <a:band1V>
      <a:tcStyle>
        <a:tcBdr>
          <a:left>
            <a:lnRef idx="1">
              <a:schemeClr val="tx1"/>
            </a:lnRef>
          </a:left>
          <a:right>
            <a:lnRef idx="1">
              <a:schemeClr val="tx1"/>
            </a:lnRef>
          </a:right>
        </a:tcBdr>
      </a:tcStyle>
    </a:band1V>
    <a:band2V>
      <a:tcStyle>
        <a:tcBdr>
          <a:left>
            <a:lnRef idx="1">
              <a:schemeClr val="tx1"/>
            </a:lnRef>
          </a:left>
          <a:right>
            <a:lnRef idx="1">
              <a:schemeClr val="tx1"/>
            </a:lnRef>
          </a:right>
        </a:tcBdr>
      </a:tcStyle>
    </a:band2V>
    <a:lastCol>
      <a:tcTxStyle b="on"/>
      <a:tcStyle>
        <a:tcBdr/>
      </a:tcStyle>
    </a:lastCol>
    <a:firstCol>
      <a:tcTxStyle b="on"/>
      <a:tcStyle>
        <a:tcBdr/>
      </a:tcStyle>
    </a:firstCol>
    <a:lastRow>
      <a:tcTxStyle b="on"/>
      <a:tcStyle>
        <a:tcBdr>
          <a:top>
            <a:ln w="50800" cmpd="dbl">
              <a:solidFill>
                <a:schemeClr val="tx1"/>
              </a:solidFill>
            </a:ln>
          </a:top>
        </a:tcBdr>
      </a:tcStyle>
    </a:lastRow>
    <a:firstRow>
      <a:tcTxStyle b="on">
        <a:fontRef idx="minor">
          <a:scrgbClr r="0" g="0" b="0"/>
        </a:fontRef>
        <a:schemeClr val="bg1"/>
      </a:tcTxStyle>
      <a:tcStyle>
        <a:tcBdr/>
        <a:fillRef idx="1">
          <a:schemeClr val="tx1"/>
        </a:fillRef>
      </a:tcStyle>
    </a:firstRow>
  </a:tblStyle>
  <a:tblStyle styleId="{912C8C85-51F0-491E-9774-3900AFEF0FD7}" styleName="Light Style 2 - Accent 6">
    <a:wholeTbl>
      <a:tcTxStyle>
        <a:fontRef idx="minor">
          <a:scrgbClr r="0" g="0" b="0"/>
        </a:fontRef>
        <a:schemeClr val="tx1"/>
      </a:tcTxStyle>
      <a:tcStyle>
        <a:tcBdr>
          <a:left>
            <a:lnRef idx="1">
              <a:schemeClr val="accent6"/>
            </a:lnRef>
          </a:left>
          <a:right>
            <a:lnRef idx="1">
              <a:schemeClr val="accent6"/>
            </a:lnRef>
          </a:right>
          <a:top>
            <a:lnRef idx="1">
              <a:schemeClr val="accent6"/>
            </a:lnRef>
          </a:top>
          <a:bottom>
            <a:lnRef idx="1">
              <a:schemeClr val="accent6"/>
            </a:lnRef>
          </a:bottom>
          <a:insideH>
            <a:ln>
              <a:noFill/>
            </a:ln>
          </a:insideH>
          <a:insideV>
            <a:ln>
              <a:noFill/>
            </a:ln>
          </a:insideV>
        </a:tcBdr>
        <a:fill>
          <a:noFill/>
        </a:fill>
      </a:tcStyle>
    </a:wholeTbl>
    <a:band1H>
      <a:tcStyle>
        <a:tcBdr>
          <a:top>
            <a:lnRef idx="1">
              <a:schemeClr val="accent6"/>
            </a:lnRef>
          </a:top>
          <a:bottom>
            <a:lnRef idx="1">
              <a:schemeClr val="accent6"/>
            </a:lnRef>
          </a:bottom>
        </a:tcBdr>
      </a:tcStyle>
    </a:band1H>
    <a:band1V>
      <a:tcStyle>
        <a:tcBdr>
          <a:left>
            <a:lnRef idx="1">
              <a:schemeClr val="accent6"/>
            </a:lnRef>
          </a:left>
          <a:right>
            <a:lnRef idx="1">
              <a:schemeClr val="accent6"/>
            </a:lnRef>
          </a:right>
        </a:tcBdr>
      </a:tcStyle>
    </a:band1V>
    <a:band2V>
      <a:tcStyle>
        <a:tcBdr>
          <a:left>
            <a:lnRef idx="1">
              <a:schemeClr val="accent6"/>
            </a:lnRef>
          </a:left>
          <a:right>
            <a:lnRef idx="1">
              <a:schemeClr val="accent6"/>
            </a:lnRef>
          </a:right>
        </a:tcBdr>
      </a:tcStyle>
    </a:band2V>
    <a:lastCol>
      <a:tcTxStyle b="on"/>
      <a:tcStyle>
        <a:tcBdr/>
      </a:tcStyle>
    </a:lastCol>
    <a:firstCol>
      <a:tcTxStyle b="on"/>
      <a:tcStyle>
        <a:tcBdr/>
      </a:tcStyle>
    </a:firstCol>
    <a:lastRow>
      <a:tcTxStyle b="on"/>
      <a:tcStyle>
        <a:tcBdr>
          <a:top>
            <a:ln w="50800" cmpd="dbl">
              <a:solidFill>
                <a:schemeClr val="accent6"/>
              </a:solidFill>
            </a:ln>
          </a:top>
        </a:tcBdr>
      </a:tcStyle>
    </a:lastRow>
    <a:firstRow>
      <a:tcTxStyle b="on">
        <a:fontRef idx="minor">
          <a:scrgbClr r="0" g="0" b="0"/>
        </a:fontRef>
        <a:schemeClr val="bg1"/>
      </a:tcTxStyle>
      <a:tcStyle>
        <a:tcBdr/>
        <a:fillRef idx="1">
          <a:schemeClr val="accent6"/>
        </a:fillRef>
      </a:tcStyle>
    </a:firstRow>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08FB837D-C827-4EFA-A057-4D05807E0F7C}" styleName="Themed Style 1 - Accent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D27102A9-8310-4765-A935-A1911B00CA55}" styleName="Light Style 1 - Accent 4">
    <a:wholeTbl>
      <a:tcTxStyle>
        <a:fontRef idx="minor">
          <a:scrgbClr r="0" g="0" b="0"/>
        </a:fontRef>
        <a:schemeClr val="tx1"/>
      </a:tcTxStyle>
      <a:tcStyle>
        <a:tcBdr>
          <a:left>
            <a:ln>
              <a:noFill/>
            </a:ln>
          </a:left>
          <a:right>
            <a:ln>
              <a:noFill/>
            </a:ln>
          </a:right>
          <a:top>
            <a:ln w="12700" cmpd="sng">
              <a:solidFill>
                <a:schemeClr val="accent4"/>
              </a:solidFill>
            </a:ln>
          </a:top>
          <a:bottom>
            <a:ln w="12700" cmpd="sng">
              <a:solidFill>
                <a:schemeClr val="accent4"/>
              </a:solidFill>
            </a:ln>
          </a:bottom>
          <a:insideH>
            <a:ln>
              <a:noFill/>
            </a:ln>
          </a:insideH>
          <a:insideV>
            <a:ln>
              <a:noFill/>
            </a:ln>
          </a:insideV>
        </a:tcBdr>
        <a:fill>
          <a:noFill/>
        </a:fill>
      </a:tcStyle>
    </a:wholeTbl>
    <a:band1H>
      <a:tcStyle>
        <a:tcBdr/>
        <a:fill>
          <a:solidFill>
            <a:schemeClr val="accent4">
              <a:alpha val="20000"/>
            </a:schemeClr>
          </a:solidFill>
        </a:fill>
      </a:tcStyle>
    </a:band1H>
    <a:band2H>
      <a:tcStyle>
        <a:tcBdr/>
      </a:tcStyle>
    </a:band2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12700" cmpd="sng">
              <a:solidFill>
                <a:schemeClr val="accent4"/>
              </a:solidFill>
            </a:ln>
          </a:top>
        </a:tcBdr>
        <a:fill>
          <a:noFill/>
        </a:fill>
      </a:tcStyle>
    </a:lastRow>
    <a:firstRow>
      <a:tcTxStyle b="on"/>
      <a:tcStyle>
        <a:tcBdr>
          <a:bottom>
            <a:ln w="12700" cmpd="sng">
              <a:solidFill>
                <a:schemeClr val="accent4"/>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153"/>
    <p:restoredTop sz="95833"/>
  </p:normalViewPr>
  <p:slideViewPr>
    <p:cSldViewPr snapToGrid="0" snapToObjects="1">
      <p:cViewPr varScale="1">
        <p:scale>
          <a:sx n="72" d="100"/>
          <a:sy n="72" d="100"/>
        </p:scale>
        <p:origin x="3648" y="224"/>
      </p:cViewPr>
      <p:guideLst/>
    </p:cSldViewPr>
  </p:slideViewPr>
  <p:notesTextViewPr>
    <p:cViewPr>
      <p:scale>
        <a:sx n="105" d="100"/>
        <a:sy n="105" d="100"/>
      </p:scale>
      <p:origin x="0" y="0"/>
    </p:cViewPr>
  </p:notesTextViewPr>
  <p:sorterViewPr>
    <p:cViewPr varScale="1">
      <p:scale>
        <a:sx n="1" d="1"/>
        <a:sy n="1" d="1"/>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charts/_rels/chart1.xml.rels><?xml version="1.0" encoding="UTF-8" standalone="yes"?>
<Relationships xmlns="http://schemas.openxmlformats.org/package/2006/relationships"><Relationship Id="rId3" Type="http://schemas.openxmlformats.org/officeDocument/2006/relationships/package" Target="../embeddings/Hoja_de_c_lculo_de_Microsoft_Excel.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s-E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1"/>
            </a:solidFill>
            <a:ln>
              <a:noFill/>
            </a:ln>
            <a:effectLst/>
          </c:spPr>
          <c:invertIfNegative val="0"/>
          <c:cat>
            <c:strRef>
              <c:f>Sheet1!$A$2:$A$4</c:f>
              <c:strCache>
                <c:ptCount val="3"/>
                <c:pt idx="0">
                  <c:v>Title 1</c:v>
                </c:pt>
                <c:pt idx="1">
                  <c:v>Title 2</c:v>
                </c:pt>
                <c:pt idx="2">
                  <c:v>Title 3</c:v>
                </c:pt>
              </c:strCache>
            </c:strRef>
          </c:cat>
          <c:val>
            <c:numRef>
              <c:f>Sheet1!$B$2:$B$4</c:f>
              <c:numCache>
                <c:formatCode>General</c:formatCode>
                <c:ptCount val="3"/>
                <c:pt idx="0">
                  <c:v>4.3</c:v>
                </c:pt>
                <c:pt idx="1">
                  <c:v>2.5</c:v>
                </c:pt>
                <c:pt idx="2">
                  <c:v>3.5</c:v>
                </c:pt>
              </c:numCache>
            </c:numRef>
          </c:val>
          <c:extLst>
            <c:ext xmlns:c16="http://schemas.microsoft.com/office/drawing/2014/chart" uri="{C3380CC4-5D6E-409C-BE32-E72D297353CC}">
              <c16:uniqueId val="{00000000-A355-A748-9570-845F67157F30}"/>
            </c:ext>
          </c:extLst>
        </c:ser>
        <c:ser>
          <c:idx val="1"/>
          <c:order val="1"/>
          <c:tx>
            <c:strRef>
              <c:f>Sheet1!$C$1</c:f>
              <c:strCache>
                <c:ptCount val="1"/>
                <c:pt idx="0">
                  <c:v>Series 2</c:v>
                </c:pt>
              </c:strCache>
            </c:strRef>
          </c:tx>
          <c:spPr>
            <a:solidFill>
              <a:schemeClr val="bg1">
                <a:lumMod val="95000"/>
              </a:schemeClr>
            </a:solidFill>
            <a:ln>
              <a:noFill/>
            </a:ln>
            <a:effectLst/>
          </c:spPr>
          <c:invertIfNegative val="0"/>
          <c:cat>
            <c:strRef>
              <c:f>Sheet1!$A$2:$A$4</c:f>
              <c:strCache>
                <c:ptCount val="3"/>
                <c:pt idx="0">
                  <c:v>Title 1</c:v>
                </c:pt>
                <c:pt idx="1">
                  <c:v>Title 2</c:v>
                </c:pt>
                <c:pt idx="2">
                  <c:v>Title 3</c:v>
                </c:pt>
              </c:strCache>
            </c:strRef>
          </c:cat>
          <c:val>
            <c:numRef>
              <c:f>Sheet1!$C$2:$C$4</c:f>
              <c:numCache>
                <c:formatCode>General</c:formatCode>
                <c:ptCount val="3"/>
                <c:pt idx="0">
                  <c:v>2.4</c:v>
                </c:pt>
                <c:pt idx="1">
                  <c:v>4.4000000000000004</c:v>
                </c:pt>
                <c:pt idx="2">
                  <c:v>1.8</c:v>
                </c:pt>
              </c:numCache>
            </c:numRef>
          </c:val>
          <c:extLst>
            <c:ext xmlns:c16="http://schemas.microsoft.com/office/drawing/2014/chart" uri="{C3380CC4-5D6E-409C-BE32-E72D297353CC}">
              <c16:uniqueId val="{00000001-A355-A748-9570-845F67157F30}"/>
            </c:ext>
          </c:extLst>
        </c:ser>
        <c:dLbls>
          <c:showLegendKey val="0"/>
          <c:showVal val="0"/>
          <c:showCatName val="0"/>
          <c:showSerName val="0"/>
          <c:showPercent val="0"/>
          <c:showBubbleSize val="0"/>
        </c:dLbls>
        <c:gapWidth val="250"/>
        <c:overlap val="-27"/>
        <c:axId val="404781360"/>
        <c:axId val="404827424"/>
      </c:barChart>
      <c:catAx>
        <c:axId val="404781360"/>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600" b="0" i="0" u="none" strike="noStrike" kern="1200" baseline="0">
                <a:solidFill>
                  <a:schemeClr val="tx1"/>
                </a:solidFill>
                <a:latin typeface="Be Vietnam Pro Light" pitchFamily="2" charset="77"/>
                <a:ea typeface="Inter Light" panose="02000503000000020004" pitchFamily="2" charset="0"/>
                <a:cs typeface="+mn-cs"/>
              </a:defRPr>
            </a:pPr>
            <a:endParaRPr lang="es-MX"/>
          </a:p>
        </c:txPr>
        <c:crossAx val="404827424"/>
        <c:crosses val="autoZero"/>
        <c:auto val="1"/>
        <c:lblAlgn val="ctr"/>
        <c:lblOffset val="100"/>
        <c:noMultiLvlLbl val="0"/>
      </c:catAx>
      <c:valAx>
        <c:axId val="404827424"/>
        <c:scaling>
          <c:orientation val="minMax"/>
        </c:scaling>
        <c:delete val="0"/>
        <c:axPos val="l"/>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600" b="0" i="0" u="none" strike="noStrike" kern="1200" baseline="0">
                <a:solidFill>
                  <a:schemeClr val="tx1"/>
                </a:solidFill>
                <a:latin typeface="Be Vietnam Pro Light" pitchFamily="2" charset="77"/>
                <a:ea typeface="Inter Light" panose="02000503000000020004" pitchFamily="2" charset="0"/>
                <a:cs typeface="+mn-cs"/>
              </a:defRPr>
            </a:pPr>
            <a:endParaRPr lang="es-MX"/>
          </a:p>
        </c:txPr>
        <c:crossAx val="404781360"/>
        <c:crosses val="autoZero"/>
        <c:crossBetween val="between"/>
      </c:valAx>
      <c:spPr>
        <a:noFill/>
        <a:ln>
          <a:noFill/>
        </a:ln>
        <a:effectLst/>
      </c:spPr>
    </c:plotArea>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sz="600" b="0" i="0">
          <a:solidFill>
            <a:schemeClr val="tx1"/>
          </a:solidFill>
          <a:latin typeface="Be Vietnam Pro Light" pitchFamily="2" charset="77"/>
          <a:ea typeface="Inter Light" panose="02000503000000020004" pitchFamily="2" charset="0"/>
        </a:defRPr>
      </a:pPr>
      <a:endParaRPr lang="es-MX"/>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962400" cy="344091"/>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5179484" y="0"/>
            <a:ext cx="3962400" cy="344091"/>
          </a:xfrm>
          <a:prstGeom prst="rect">
            <a:avLst/>
          </a:prstGeom>
        </p:spPr>
        <p:txBody>
          <a:bodyPr vert="horz" lIns="91440" tIns="45720" rIns="91440" bIns="45720" rtlCol="0"/>
          <a:lstStyle>
            <a:lvl1pPr algn="r">
              <a:defRPr sz="1200"/>
            </a:lvl1pPr>
          </a:lstStyle>
          <a:p>
            <a:fld id="{819824C1-3D05-2945-8CAD-B16B27066FBC}" type="datetimeFigureOut">
              <a:rPr lang="en-US" smtClean="0"/>
              <a:t>1/2/23</a:t>
            </a:fld>
            <a:endParaRPr lang="en-US"/>
          </a:p>
        </p:txBody>
      </p:sp>
      <p:sp>
        <p:nvSpPr>
          <p:cNvPr id="4" name="Slide Image Placeholder 3"/>
          <p:cNvSpPr>
            <a:spLocks noGrp="1" noRot="1" noChangeAspect="1"/>
          </p:cNvSpPr>
          <p:nvPr>
            <p:ph type="sldImg" idx="2"/>
          </p:nvPr>
        </p:nvSpPr>
        <p:spPr>
          <a:xfrm>
            <a:off x="3770313" y="857250"/>
            <a:ext cx="1603375" cy="2314575"/>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914400" y="3300412"/>
            <a:ext cx="7315200" cy="2700338"/>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6513910"/>
            <a:ext cx="3962400" cy="34409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5179484" y="6513910"/>
            <a:ext cx="3962400" cy="344090"/>
          </a:xfrm>
          <a:prstGeom prst="rect">
            <a:avLst/>
          </a:prstGeom>
        </p:spPr>
        <p:txBody>
          <a:bodyPr vert="horz" lIns="91440" tIns="45720" rIns="91440" bIns="45720" rtlCol="0" anchor="b"/>
          <a:lstStyle>
            <a:lvl1pPr algn="r">
              <a:defRPr sz="1200"/>
            </a:lvl1pPr>
          </a:lstStyle>
          <a:p>
            <a:fld id="{BF54F874-8904-1140-9345-65A2416DE114}" type="slidenum">
              <a:rPr lang="en-US" smtClean="0"/>
              <a:t>‹Nº›</a:t>
            </a:fld>
            <a:endParaRPr lang="en-US"/>
          </a:p>
        </p:txBody>
      </p:sp>
    </p:spTree>
    <p:extLst>
      <p:ext uri="{BB962C8B-B14F-4D97-AF65-F5344CB8AC3E}">
        <p14:creationId xmlns:p14="http://schemas.microsoft.com/office/powerpoint/2010/main" val="2020839280"/>
      </p:ext>
    </p:extLst>
  </p:cSld>
  <p:clrMap bg1="lt1" tx1="dk1" bg2="lt2" tx2="dk2" accent1="accent1" accent2="accent2" accent3="accent3" accent4="accent4" accent5="accent5" accent6="accent6" hlink="hlink" folHlink="folHlink"/>
  <p:notesStyle>
    <a:lvl1pPr marL="0" algn="l" defTabSz="914263" rtl="0" eaLnBrk="1" latinLnBrk="0" hangingPunct="1">
      <a:defRPr sz="1200" kern="1200">
        <a:solidFill>
          <a:schemeClr val="tx1"/>
        </a:solidFill>
        <a:latin typeface="+mn-lt"/>
        <a:ea typeface="+mn-ea"/>
        <a:cs typeface="+mn-cs"/>
      </a:defRPr>
    </a:lvl1pPr>
    <a:lvl2pPr marL="457132" algn="l" defTabSz="914263" rtl="0" eaLnBrk="1" latinLnBrk="0" hangingPunct="1">
      <a:defRPr sz="1200" kern="1200">
        <a:solidFill>
          <a:schemeClr val="tx1"/>
        </a:solidFill>
        <a:latin typeface="+mn-lt"/>
        <a:ea typeface="+mn-ea"/>
        <a:cs typeface="+mn-cs"/>
      </a:defRPr>
    </a:lvl2pPr>
    <a:lvl3pPr marL="914263" algn="l" defTabSz="914263" rtl="0" eaLnBrk="1" latinLnBrk="0" hangingPunct="1">
      <a:defRPr sz="1200" kern="1200">
        <a:solidFill>
          <a:schemeClr val="tx1"/>
        </a:solidFill>
        <a:latin typeface="+mn-lt"/>
        <a:ea typeface="+mn-ea"/>
        <a:cs typeface="+mn-cs"/>
      </a:defRPr>
    </a:lvl3pPr>
    <a:lvl4pPr marL="1371394" algn="l" defTabSz="914263" rtl="0" eaLnBrk="1" latinLnBrk="0" hangingPunct="1">
      <a:defRPr sz="1200" kern="1200">
        <a:solidFill>
          <a:schemeClr val="tx1"/>
        </a:solidFill>
        <a:latin typeface="+mn-lt"/>
        <a:ea typeface="+mn-ea"/>
        <a:cs typeface="+mn-cs"/>
      </a:defRPr>
    </a:lvl4pPr>
    <a:lvl5pPr marL="1828526" algn="l" defTabSz="914263" rtl="0" eaLnBrk="1" latinLnBrk="0" hangingPunct="1">
      <a:defRPr sz="1200" kern="1200">
        <a:solidFill>
          <a:schemeClr val="tx1"/>
        </a:solidFill>
        <a:latin typeface="+mn-lt"/>
        <a:ea typeface="+mn-ea"/>
        <a:cs typeface="+mn-cs"/>
      </a:defRPr>
    </a:lvl5pPr>
    <a:lvl6pPr marL="2285657" algn="l" defTabSz="914263" rtl="0" eaLnBrk="1" latinLnBrk="0" hangingPunct="1">
      <a:defRPr sz="1200" kern="1200">
        <a:solidFill>
          <a:schemeClr val="tx1"/>
        </a:solidFill>
        <a:latin typeface="+mn-lt"/>
        <a:ea typeface="+mn-ea"/>
        <a:cs typeface="+mn-cs"/>
      </a:defRPr>
    </a:lvl6pPr>
    <a:lvl7pPr marL="2742788" algn="l" defTabSz="914263" rtl="0" eaLnBrk="1" latinLnBrk="0" hangingPunct="1">
      <a:defRPr sz="1200" kern="1200">
        <a:solidFill>
          <a:schemeClr val="tx1"/>
        </a:solidFill>
        <a:latin typeface="+mn-lt"/>
        <a:ea typeface="+mn-ea"/>
        <a:cs typeface="+mn-cs"/>
      </a:defRPr>
    </a:lvl7pPr>
    <a:lvl8pPr marL="3199920" algn="l" defTabSz="914263" rtl="0" eaLnBrk="1" latinLnBrk="0" hangingPunct="1">
      <a:defRPr sz="1200" kern="1200">
        <a:solidFill>
          <a:schemeClr val="tx1"/>
        </a:solidFill>
        <a:latin typeface="+mn-lt"/>
        <a:ea typeface="+mn-ea"/>
        <a:cs typeface="+mn-cs"/>
      </a:defRPr>
    </a:lvl8pPr>
    <a:lvl9pPr marL="3657051" algn="l" defTabSz="914263"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BF54F874-8904-1140-9345-65A2416DE114}" type="slidenum">
              <a:rPr lang="en-US" smtClean="0"/>
              <a:t>1</a:t>
            </a:fld>
            <a:endParaRPr lang="en-US"/>
          </a:p>
        </p:txBody>
      </p:sp>
    </p:spTree>
    <p:extLst>
      <p:ext uri="{BB962C8B-B14F-4D97-AF65-F5344CB8AC3E}">
        <p14:creationId xmlns:p14="http://schemas.microsoft.com/office/powerpoint/2010/main" val="52872291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BF54F874-8904-1140-9345-65A2416DE114}" type="slidenum">
              <a:rPr lang="en-US" smtClean="0"/>
              <a:t>2</a:t>
            </a:fld>
            <a:endParaRPr lang="en-US"/>
          </a:p>
        </p:txBody>
      </p:sp>
    </p:spTree>
    <p:extLst>
      <p:ext uri="{BB962C8B-B14F-4D97-AF65-F5344CB8AC3E}">
        <p14:creationId xmlns:p14="http://schemas.microsoft.com/office/powerpoint/2010/main" val="413922606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BF54F874-8904-1140-9345-65A2416DE114}" type="slidenum">
              <a:rPr lang="en-US" smtClean="0"/>
              <a:t>3</a:t>
            </a:fld>
            <a:endParaRPr lang="en-US"/>
          </a:p>
        </p:txBody>
      </p:sp>
    </p:spTree>
    <p:extLst>
      <p:ext uri="{BB962C8B-B14F-4D97-AF65-F5344CB8AC3E}">
        <p14:creationId xmlns:p14="http://schemas.microsoft.com/office/powerpoint/2010/main" val="1560228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BF54F874-8904-1140-9345-65A2416DE114}" type="slidenum">
              <a:rPr lang="en-US" smtClean="0"/>
              <a:t>4</a:t>
            </a:fld>
            <a:endParaRPr lang="en-US"/>
          </a:p>
        </p:txBody>
      </p:sp>
    </p:spTree>
    <p:extLst>
      <p:ext uri="{BB962C8B-B14F-4D97-AF65-F5344CB8AC3E}">
        <p14:creationId xmlns:p14="http://schemas.microsoft.com/office/powerpoint/2010/main" val="322160522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userDrawn="1">
  <p:cSld name="1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877488824"/>
      </p:ext>
    </p:extLst>
  </p:cSld>
  <p:clrMapOvr>
    <a:masterClrMapping/>
  </p:clrMapOvr>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FD6C28C6-E2AE-1B43-BE6B-3934904A9C5D}" type="datetimeFigureOut">
              <a:rPr lang="en-US" smtClean="0"/>
              <a:t>1/2/23</a:t>
            </a:fld>
            <a:endParaRPr 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5B5AEA49-F56D-844B-96A4-0E7B5754BBC1}" type="slidenum">
              <a:rPr lang="en-US" smtClean="0"/>
              <a:t>‹Nº›</a:t>
            </a:fld>
            <a:endParaRPr lang="en-US" dirty="0"/>
          </a:p>
        </p:txBody>
      </p:sp>
    </p:spTree>
    <p:extLst>
      <p:ext uri="{BB962C8B-B14F-4D97-AF65-F5344CB8AC3E}">
        <p14:creationId xmlns:p14="http://schemas.microsoft.com/office/powerpoint/2010/main" val="3936673773"/>
      </p:ext>
    </p:extLst>
  </p:cSld>
  <p:clrMap bg1="lt1" tx1="dk1" bg2="lt2" tx2="dk2" accent1="accent1" accent2="accent2" accent3="accent3" accent4="accent4" accent5="accent5" accent6="accent6" hlink="hlink" folHlink="folHlink"/>
  <p:sldLayoutIdLst>
    <p:sldLayoutId id="2147483715" r:id="rId1"/>
  </p:sldLayoutIdLst>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 name="Rectangle 50">
            <a:extLst>
              <a:ext uri="{FF2B5EF4-FFF2-40B4-BE49-F238E27FC236}">
                <a16:creationId xmlns:a16="http://schemas.microsoft.com/office/drawing/2014/main" id="{F3BE8335-D77E-FA54-DBAC-6BDB632A13EB}"/>
              </a:ext>
            </a:extLst>
          </p:cNvPr>
          <p:cNvSpPr/>
          <p:nvPr/>
        </p:nvSpPr>
        <p:spPr>
          <a:xfrm>
            <a:off x="682336" y="309496"/>
            <a:ext cx="5521036" cy="2173851"/>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a:extLst>
              <a:ext uri="{FF2B5EF4-FFF2-40B4-BE49-F238E27FC236}">
                <a16:creationId xmlns:a16="http://schemas.microsoft.com/office/drawing/2014/main" id="{BF401181-FBBC-8831-AB6F-BC2CF7B989F6}"/>
              </a:ext>
            </a:extLst>
          </p:cNvPr>
          <p:cNvSpPr/>
          <p:nvPr/>
        </p:nvSpPr>
        <p:spPr>
          <a:xfrm>
            <a:off x="685800" y="5544723"/>
            <a:ext cx="5521036" cy="41563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5" name="Straight Connector 14">
            <a:extLst>
              <a:ext uri="{FF2B5EF4-FFF2-40B4-BE49-F238E27FC236}">
                <a16:creationId xmlns:a16="http://schemas.microsoft.com/office/drawing/2014/main" id="{C593C7F8-B920-F85E-0699-5258F451735A}"/>
              </a:ext>
            </a:extLst>
          </p:cNvPr>
          <p:cNvCxnSpPr>
            <a:cxnSpLocks/>
          </p:cNvCxnSpPr>
          <p:nvPr/>
        </p:nvCxnSpPr>
        <p:spPr>
          <a:xfrm>
            <a:off x="685800" y="3066060"/>
            <a:ext cx="5524500" cy="0"/>
          </a:xfrm>
          <a:prstGeom prst="line">
            <a:avLst/>
          </a:prstGeom>
          <a:ln w="635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31" name="Text Box 122">
            <a:extLst>
              <a:ext uri="{FF2B5EF4-FFF2-40B4-BE49-F238E27FC236}">
                <a16:creationId xmlns:a16="http://schemas.microsoft.com/office/drawing/2014/main" id="{EAF8B4E7-C714-7541-1F30-9308D3A6633F}"/>
              </a:ext>
            </a:extLst>
          </p:cNvPr>
          <p:cNvSpPr txBox="1"/>
          <p:nvPr/>
        </p:nvSpPr>
        <p:spPr>
          <a:xfrm>
            <a:off x="2858472" y="2823330"/>
            <a:ext cx="3351828"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The value proposition should state how a product.</a:t>
            </a:r>
          </a:p>
        </p:txBody>
      </p:sp>
      <p:sp>
        <p:nvSpPr>
          <p:cNvPr id="4" name="Rectangle 3">
            <a:extLst>
              <a:ext uri="{FF2B5EF4-FFF2-40B4-BE49-F238E27FC236}">
                <a16:creationId xmlns:a16="http://schemas.microsoft.com/office/drawing/2014/main" id="{B6AE4CDF-35D1-27B3-55D8-C57E1C9C0E02}"/>
              </a:ext>
            </a:extLst>
          </p:cNvPr>
          <p:cNvSpPr/>
          <p:nvPr/>
        </p:nvSpPr>
        <p:spPr>
          <a:xfrm>
            <a:off x="685800" y="2173852"/>
            <a:ext cx="5521036" cy="41563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Text Box 28">
            <a:extLst>
              <a:ext uri="{FF2B5EF4-FFF2-40B4-BE49-F238E27FC236}">
                <a16:creationId xmlns:a16="http://schemas.microsoft.com/office/drawing/2014/main" id="{1EE1C476-79E5-AB39-AA60-8BEF21DEB830}"/>
              </a:ext>
            </a:extLst>
          </p:cNvPr>
          <p:cNvSpPr txBox="1"/>
          <p:nvPr/>
        </p:nvSpPr>
        <p:spPr>
          <a:xfrm>
            <a:off x="682336" y="2298681"/>
            <a:ext cx="5527964" cy="184666"/>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lgn="ctr">
              <a:spcBef>
                <a:spcPts val="0"/>
              </a:spcBef>
              <a:spcAft>
                <a:spcPts val="0"/>
              </a:spcAft>
            </a:pPr>
            <a:r>
              <a:rPr lang="en-US" sz="1200" b="1" dirty="0">
                <a:solidFill>
                  <a:schemeClr val="tx2"/>
                </a:solidFill>
                <a:effectLst/>
                <a:latin typeface="Be Vietnam Pro" pitchFamily="2" charset="77"/>
                <a:ea typeface="Calibri" panose="020F0502020204030204" pitchFamily="34" charset="0"/>
                <a:cs typeface="Heebo" pitchFamily="2" charset="-79"/>
              </a:rPr>
              <a:t>1. Business Description</a:t>
            </a:r>
          </a:p>
        </p:txBody>
      </p:sp>
      <p:sp>
        <p:nvSpPr>
          <p:cNvPr id="34" name="Text Box 28">
            <a:extLst>
              <a:ext uri="{FF2B5EF4-FFF2-40B4-BE49-F238E27FC236}">
                <a16:creationId xmlns:a16="http://schemas.microsoft.com/office/drawing/2014/main" id="{307E3EEC-5463-53E6-AEDF-60CCE9B13C6D}"/>
              </a:ext>
            </a:extLst>
          </p:cNvPr>
          <p:cNvSpPr txBox="1"/>
          <p:nvPr/>
        </p:nvSpPr>
        <p:spPr>
          <a:xfrm>
            <a:off x="685800" y="2824922"/>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Business Name:</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35" name="Text Box 28">
            <a:extLst>
              <a:ext uri="{FF2B5EF4-FFF2-40B4-BE49-F238E27FC236}">
                <a16:creationId xmlns:a16="http://schemas.microsoft.com/office/drawing/2014/main" id="{6C86D7A1-2A64-BCE2-250F-546CB48726BB}"/>
              </a:ext>
            </a:extLst>
          </p:cNvPr>
          <p:cNvSpPr txBox="1"/>
          <p:nvPr/>
        </p:nvSpPr>
        <p:spPr>
          <a:xfrm>
            <a:off x="685800" y="3168700"/>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Business Idea:</a:t>
            </a:r>
            <a:endParaRPr lang="en-US" sz="900" dirty="0">
              <a:solidFill>
                <a:schemeClr val="tx2"/>
              </a:solidFill>
              <a:effectLst/>
              <a:latin typeface="Heebo" pitchFamily="2" charset="-79"/>
              <a:ea typeface="Calibri" panose="020F0502020204030204" pitchFamily="34" charset="0"/>
              <a:cs typeface="Heebo" pitchFamily="2" charset="-79"/>
            </a:endParaRPr>
          </a:p>
        </p:txBody>
      </p:sp>
      <p:cxnSp>
        <p:nvCxnSpPr>
          <p:cNvPr id="36" name="Straight Connector 35">
            <a:extLst>
              <a:ext uri="{FF2B5EF4-FFF2-40B4-BE49-F238E27FC236}">
                <a16:creationId xmlns:a16="http://schemas.microsoft.com/office/drawing/2014/main" id="{70003BCB-0654-CB41-609B-20BFBE1A5543}"/>
              </a:ext>
            </a:extLst>
          </p:cNvPr>
          <p:cNvCxnSpPr>
            <a:cxnSpLocks/>
          </p:cNvCxnSpPr>
          <p:nvPr/>
        </p:nvCxnSpPr>
        <p:spPr>
          <a:xfrm>
            <a:off x="685800" y="3876390"/>
            <a:ext cx="5524500" cy="0"/>
          </a:xfrm>
          <a:prstGeom prst="line">
            <a:avLst/>
          </a:prstGeom>
          <a:ln w="635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37" name="Text Box 28">
            <a:extLst>
              <a:ext uri="{FF2B5EF4-FFF2-40B4-BE49-F238E27FC236}">
                <a16:creationId xmlns:a16="http://schemas.microsoft.com/office/drawing/2014/main" id="{F07A4B32-AB90-E1C5-43AA-2CB4FC775C18}"/>
              </a:ext>
            </a:extLst>
          </p:cNvPr>
          <p:cNvSpPr txBox="1"/>
          <p:nvPr/>
        </p:nvSpPr>
        <p:spPr>
          <a:xfrm>
            <a:off x="685800" y="3979029"/>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Business Goals:</a:t>
            </a:r>
            <a:endParaRPr lang="en-US" sz="900" dirty="0">
              <a:solidFill>
                <a:schemeClr val="tx2"/>
              </a:solidFill>
              <a:effectLst/>
              <a:latin typeface="Heebo" pitchFamily="2" charset="-79"/>
              <a:ea typeface="Calibri" panose="020F0502020204030204" pitchFamily="34" charset="0"/>
              <a:cs typeface="Heebo" pitchFamily="2" charset="-79"/>
            </a:endParaRPr>
          </a:p>
        </p:txBody>
      </p:sp>
      <p:cxnSp>
        <p:nvCxnSpPr>
          <p:cNvPr id="38" name="Straight Connector 37">
            <a:extLst>
              <a:ext uri="{FF2B5EF4-FFF2-40B4-BE49-F238E27FC236}">
                <a16:creationId xmlns:a16="http://schemas.microsoft.com/office/drawing/2014/main" id="{FE4F58C0-B023-A75E-134E-64459FA6D71B}"/>
              </a:ext>
            </a:extLst>
          </p:cNvPr>
          <p:cNvCxnSpPr>
            <a:cxnSpLocks/>
          </p:cNvCxnSpPr>
          <p:nvPr/>
        </p:nvCxnSpPr>
        <p:spPr>
          <a:xfrm>
            <a:off x="685800" y="5050245"/>
            <a:ext cx="5524500" cy="0"/>
          </a:xfrm>
          <a:prstGeom prst="line">
            <a:avLst/>
          </a:prstGeom>
          <a:ln w="635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49" name="Text Box 122">
            <a:extLst>
              <a:ext uri="{FF2B5EF4-FFF2-40B4-BE49-F238E27FC236}">
                <a16:creationId xmlns:a16="http://schemas.microsoft.com/office/drawing/2014/main" id="{BE758E54-60A8-6B8F-D4EC-D6090CDC6C9E}"/>
              </a:ext>
            </a:extLst>
          </p:cNvPr>
          <p:cNvSpPr txBox="1"/>
          <p:nvPr/>
        </p:nvSpPr>
        <p:spPr>
          <a:xfrm>
            <a:off x="2858472" y="3982853"/>
            <a:ext cx="3190636" cy="942694"/>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228600" indent="-228600">
              <a:lnSpc>
                <a:spcPts val="1500"/>
              </a:lnSpc>
              <a:buFont typeface="+mj-lt"/>
              <a:buAutoNum type="arabicPeriod"/>
            </a:pPr>
            <a:r>
              <a:rPr lang="en-US" sz="900" dirty="0">
                <a:effectLst/>
                <a:latin typeface="Be Vietnam Pro Light" pitchFamily="2" charset="77"/>
                <a:ea typeface="Times New Roman" panose="02020603050405020304" pitchFamily="18" charset="0"/>
              </a:rPr>
              <a:t>The value proposition should state how a product.</a:t>
            </a:r>
          </a:p>
          <a:p>
            <a:pPr marL="228600" indent="-228600">
              <a:lnSpc>
                <a:spcPts val="1500"/>
              </a:lnSpc>
              <a:buFont typeface="+mj-lt"/>
              <a:buAutoNum type="arabicPeriod"/>
            </a:pPr>
            <a:r>
              <a:rPr lang="en-US" sz="900" dirty="0">
                <a:latin typeface="Be Vietnam Pro Light" pitchFamily="2" charset="77"/>
                <a:ea typeface="Times New Roman" panose="02020603050405020304" pitchFamily="18" charset="0"/>
              </a:rPr>
              <a:t>B</a:t>
            </a:r>
            <a:r>
              <a:rPr lang="en-US" sz="900" dirty="0">
                <a:effectLst/>
                <a:latin typeface="Be Vietnam Pro Light" pitchFamily="2" charset="77"/>
                <a:ea typeface="Times New Roman" panose="02020603050405020304" pitchFamily="18" charset="0"/>
              </a:rPr>
              <a:t>rand solves the customer's problem.</a:t>
            </a:r>
          </a:p>
          <a:p>
            <a:pPr marL="228600" indent="-228600">
              <a:lnSpc>
                <a:spcPts val="1500"/>
              </a:lnSpc>
              <a:buFont typeface="+mj-lt"/>
              <a:buAutoNum type="arabicPeriod"/>
            </a:pPr>
            <a:r>
              <a:rPr lang="en-US" sz="900" dirty="0">
                <a:effectLst/>
                <a:latin typeface="Be Vietnam Pro Light" pitchFamily="2" charset="77"/>
                <a:ea typeface="Times New Roman" panose="02020603050405020304" pitchFamily="18" charset="0"/>
              </a:rPr>
              <a:t>The marketing plan is based on this value.</a:t>
            </a:r>
            <a:endParaRPr lang="en-US" sz="900" dirty="0">
              <a:solidFill>
                <a:srgbClr val="7B7B7F"/>
              </a:solidFill>
              <a:latin typeface="Be Vietnam Pro Light" pitchFamily="2" charset="77"/>
              <a:ea typeface="Times New Roman" panose="02020603050405020304" pitchFamily="18" charset="0"/>
            </a:endParaRPr>
          </a:p>
          <a:p>
            <a:pPr marL="228600" indent="-228600">
              <a:lnSpc>
                <a:spcPts val="1500"/>
              </a:lnSpc>
              <a:buFont typeface="+mj-lt"/>
              <a:buAutoNum type="arabicPeriod"/>
            </a:pPr>
            <a:r>
              <a:rPr lang="en-US" sz="900" dirty="0">
                <a:solidFill>
                  <a:srgbClr val="7B7B7F"/>
                </a:solidFill>
                <a:latin typeface="Be Vietnam Pro Light" pitchFamily="2" charset="77"/>
                <a:ea typeface="Times New Roman" panose="02020603050405020304" pitchFamily="18" charset="0"/>
              </a:rPr>
              <a:t>T</a:t>
            </a:r>
            <a:r>
              <a:rPr lang="en-US" sz="900" dirty="0">
                <a:solidFill>
                  <a:srgbClr val="7B7B7F"/>
                </a:solidFill>
                <a:effectLst/>
                <a:latin typeface="Be Vietnam Pro Light" pitchFamily="2" charset="77"/>
                <a:ea typeface="Times New Roman" panose="02020603050405020304" pitchFamily="18" charset="0"/>
              </a:rPr>
              <a:t>he plan may be incorporated.</a:t>
            </a:r>
          </a:p>
          <a:p>
            <a:pPr marL="228600" indent="-228600">
              <a:lnSpc>
                <a:spcPts val="1500"/>
              </a:lnSpc>
              <a:buFont typeface="+mj-lt"/>
              <a:buAutoNum type="arabicPeriod"/>
            </a:pPr>
            <a:r>
              <a:rPr lang="en-US" sz="900" dirty="0">
                <a:latin typeface="Be Vietnam Pro Light" pitchFamily="2" charset="77"/>
                <a:ea typeface="Times New Roman" panose="02020603050405020304" pitchFamily="18" charset="0"/>
              </a:rPr>
              <a:t>B</a:t>
            </a:r>
            <a:r>
              <a:rPr lang="en-US" sz="900" dirty="0">
                <a:effectLst/>
                <a:latin typeface="Be Vietnam Pro Light" pitchFamily="2" charset="77"/>
                <a:ea typeface="Times New Roman" panose="02020603050405020304" pitchFamily="18" charset="0"/>
              </a:rPr>
              <a:t>rand solves the customer's problem.</a:t>
            </a:r>
          </a:p>
        </p:txBody>
      </p:sp>
      <p:sp>
        <p:nvSpPr>
          <p:cNvPr id="50" name="Text Box 122">
            <a:extLst>
              <a:ext uri="{FF2B5EF4-FFF2-40B4-BE49-F238E27FC236}">
                <a16:creationId xmlns:a16="http://schemas.microsoft.com/office/drawing/2014/main" id="{ABA3FF2C-EE33-6445-5119-50E6D3875C53}"/>
              </a:ext>
            </a:extLst>
          </p:cNvPr>
          <p:cNvSpPr txBox="1"/>
          <p:nvPr/>
        </p:nvSpPr>
        <p:spPr>
          <a:xfrm>
            <a:off x="2858472" y="3168700"/>
            <a:ext cx="3351828" cy="55758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a:lnSpc>
                <a:spcPts val="1500"/>
              </a:lnSpc>
            </a:pPr>
            <a:r>
              <a:rPr lang="en-US" sz="900" dirty="0">
                <a:solidFill>
                  <a:srgbClr val="7B7B7F"/>
                </a:solidFill>
                <a:latin typeface="Be Vietnam Pro Light" pitchFamily="2" charset="77"/>
                <a:ea typeface="Times New Roman" panose="02020603050405020304" pitchFamily="18" charset="0"/>
              </a:rPr>
              <a:t>T</a:t>
            </a:r>
            <a:r>
              <a:rPr lang="en-US" sz="900" dirty="0">
                <a:solidFill>
                  <a:srgbClr val="7B7B7F"/>
                </a:solidFill>
                <a:effectLst/>
                <a:latin typeface="Be Vietnam Pro Light" pitchFamily="2" charset="77"/>
                <a:ea typeface="Times New Roman" panose="02020603050405020304" pitchFamily="18" charset="0"/>
              </a:rPr>
              <a:t>he strategy and the plan may be incorporated into one document, particularly for smaller companies that may only run one or two major.</a:t>
            </a:r>
            <a:endParaRPr lang="en-US" sz="1200" dirty="0">
              <a:effectLst/>
              <a:latin typeface="Times New Roman" panose="02020603050405020304" pitchFamily="18" charset="0"/>
              <a:ea typeface="Times New Roman" panose="02020603050405020304" pitchFamily="18" charset="0"/>
            </a:endParaRPr>
          </a:p>
        </p:txBody>
      </p:sp>
      <p:cxnSp>
        <p:nvCxnSpPr>
          <p:cNvPr id="60" name="Straight Connector 59">
            <a:extLst>
              <a:ext uri="{FF2B5EF4-FFF2-40B4-BE49-F238E27FC236}">
                <a16:creationId xmlns:a16="http://schemas.microsoft.com/office/drawing/2014/main" id="{4859027D-46FF-9A28-7D0E-96F07FA9EE8E}"/>
              </a:ext>
            </a:extLst>
          </p:cNvPr>
          <p:cNvCxnSpPr>
            <a:cxnSpLocks/>
          </p:cNvCxnSpPr>
          <p:nvPr/>
        </p:nvCxnSpPr>
        <p:spPr>
          <a:xfrm>
            <a:off x="685800" y="6442071"/>
            <a:ext cx="5524500" cy="0"/>
          </a:xfrm>
          <a:prstGeom prst="line">
            <a:avLst/>
          </a:prstGeom>
          <a:ln w="635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61" name="Text Box 122">
            <a:extLst>
              <a:ext uri="{FF2B5EF4-FFF2-40B4-BE49-F238E27FC236}">
                <a16:creationId xmlns:a16="http://schemas.microsoft.com/office/drawing/2014/main" id="{7AF0BDE4-AC06-5138-9997-72F3D4765459}"/>
              </a:ext>
            </a:extLst>
          </p:cNvPr>
          <p:cNvSpPr txBox="1"/>
          <p:nvPr/>
        </p:nvSpPr>
        <p:spPr>
          <a:xfrm>
            <a:off x="2858472" y="6199341"/>
            <a:ext cx="3351828"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The value proposition should state how a product.</a:t>
            </a:r>
          </a:p>
        </p:txBody>
      </p:sp>
      <p:sp>
        <p:nvSpPr>
          <p:cNvPr id="65" name="Text Box 28">
            <a:extLst>
              <a:ext uri="{FF2B5EF4-FFF2-40B4-BE49-F238E27FC236}">
                <a16:creationId xmlns:a16="http://schemas.microsoft.com/office/drawing/2014/main" id="{C9439D41-93ED-84B1-DFDE-744C02425260}"/>
              </a:ext>
            </a:extLst>
          </p:cNvPr>
          <p:cNvSpPr txBox="1"/>
          <p:nvPr/>
        </p:nvSpPr>
        <p:spPr>
          <a:xfrm>
            <a:off x="685800" y="5660837"/>
            <a:ext cx="5524500" cy="184666"/>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lgn="ctr">
              <a:spcBef>
                <a:spcPts val="0"/>
              </a:spcBef>
              <a:spcAft>
                <a:spcPts val="0"/>
              </a:spcAft>
            </a:pPr>
            <a:r>
              <a:rPr lang="en-US" sz="1200" b="1" dirty="0">
                <a:solidFill>
                  <a:schemeClr val="tx2"/>
                </a:solidFill>
                <a:effectLst/>
                <a:latin typeface="Be Vietnam Pro" pitchFamily="2" charset="77"/>
                <a:ea typeface="Calibri" panose="020F0502020204030204" pitchFamily="34" charset="0"/>
                <a:cs typeface="Heebo" pitchFamily="2" charset="-79"/>
              </a:rPr>
              <a:t>2. Company Description</a:t>
            </a:r>
          </a:p>
        </p:txBody>
      </p:sp>
      <p:sp>
        <p:nvSpPr>
          <p:cNvPr id="66" name="Text Box 28">
            <a:extLst>
              <a:ext uri="{FF2B5EF4-FFF2-40B4-BE49-F238E27FC236}">
                <a16:creationId xmlns:a16="http://schemas.microsoft.com/office/drawing/2014/main" id="{EF923ED2-2F22-7F0B-6E36-E44C95C321CF}"/>
              </a:ext>
            </a:extLst>
          </p:cNvPr>
          <p:cNvSpPr txBox="1"/>
          <p:nvPr/>
        </p:nvSpPr>
        <p:spPr>
          <a:xfrm>
            <a:off x="685800" y="6200933"/>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Business Name:</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67" name="Text Box 28">
            <a:extLst>
              <a:ext uri="{FF2B5EF4-FFF2-40B4-BE49-F238E27FC236}">
                <a16:creationId xmlns:a16="http://schemas.microsoft.com/office/drawing/2014/main" id="{836ADDDA-6D7C-3305-D6AC-0294955D9FC0}"/>
              </a:ext>
            </a:extLst>
          </p:cNvPr>
          <p:cNvSpPr txBox="1"/>
          <p:nvPr/>
        </p:nvSpPr>
        <p:spPr>
          <a:xfrm>
            <a:off x="685800" y="6544711"/>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Business Idea:</a:t>
            </a:r>
            <a:endParaRPr lang="en-US" sz="900" dirty="0">
              <a:solidFill>
                <a:schemeClr val="tx2"/>
              </a:solidFill>
              <a:effectLst/>
              <a:latin typeface="Heebo" pitchFamily="2" charset="-79"/>
              <a:ea typeface="Calibri" panose="020F0502020204030204" pitchFamily="34" charset="0"/>
              <a:cs typeface="Heebo" pitchFamily="2" charset="-79"/>
            </a:endParaRPr>
          </a:p>
        </p:txBody>
      </p:sp>
      <p:cxnSp>
        <p:nvCxnSpPr>
          <p:cNvPr id="68" name="Straight Connector 67">
            <a:extLst>
              <a:ext uri="{FF2B5EF4-FFF2-40B4-BE49-F238E27FC236}">
                <a16:creationId xmlns:a16="http://schemas.microsoft.com/office/drawing/2014/main" id="{562A9E2C-809A-9098-FA4D-915316349E4B}"/>
              </a:ext>
            </a:extLst>
          </p:cNvPr>
          <p:cNvCxnSpPr>
            <a:cxnSpLocks/>
          </p:cNvCxnSpPr>
          <p:nvPr/>
        </p:nvCxnSpPr>
        <p:spPr>
          <a:xfrm>
            <a:off x="685800" y="7252401"/>
            <a:ext cx="5524500" cy="0"/>
          </a:xfrm>
          <a:prstGeom prst="line">
            <a:avLst/>
          </a:prstGeom>
          <a:ln w="635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69" name="Text Box 28">
            <a:extLst>
              <a:ext uri="{FF2B5EF4-FFF2-40B4-BE49-F238E27FC236}">
                <a16:creationId xmlns:a16="http://schemas.microsoft.com/office/drawing/2014/main" id="{05709A03-8A2E-4B68-D954-0F827504F0A0}"/>
              </a:ext>
            </a:extLst>
          </p:cNvPr>
          <p:cNvSpPr txBox="1"/>
          <p:nvPr/>
        </p:nvSpPr>
        <p:spPr>
          <a:xfrm>
            <a:off x="685800" y="7355040"/>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Mission Statement:</a:t>
            </a:r>
            <a:endParaRPr lang="en-US" sz="900" dirty="0">
              <a:solidFill>
                <a:schemeClr val="tx2"/>
              </a:solidFill>
              <a:effectLst/>
              <a:latin typeface="Heebo" pitchFamily="2" charset="-79"/>
              <a:ea typeface="Calibri" panose="020F0502020204030204" pitchFamily="34" charset="0"/>
              <a:cs typeface="Heebo" pitchFamily="2" charset="-79"/>
            </a:endParaRPr>
          </a:p>
        </p:txBody>
      </p:sp>
      <p:cxnSp>
        <p:nvCxnSpPr>
          <p:cNvPr id="70" name="Straight Connector 69">
            <a:extLst>
              <a:ext uri="{FF2B5EF4-FFF2-40B4-BE49-F238E27FC236}">
                <a16:creationId xmlns:a16="http://schemas.microsoft.com/office/drawing/2014/main" id="{27ABE404-9A42-3E0A-BCE6-F245AF32EB82}"/>
              </a:ext>
            </a:extLst>
          </p:cNvPr>
          <p:cNvCxnSpPr>
            <a:cxnSpLocks/>
          </p:cNvCxnSpPr>
          <p:nvPr/>
        </p:nvCxnSpPr>
        <p:spPr>
          <a:xfrm>
            <a:off x="685800" y="8076102"/>
            <a:ext cx="5524500" cy="0"/>
          </a:xfrm>
          <a:prstGeom prst="line">
            <a:avLst/>
          </a:prstGeom>
          <a:ln w="635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72" name="Text Box 122">
            <a:extLst>
              <a:ext uri="{FF2B5EF4-FFF2-40B4-BE49-F238E27FC236}">
                <a16:creationId xmlns:a16="http://schemas.microsoft.com/office/drawing/2014/main" id="{866C8087-5389-CFCF-E465-3C461C9D40A7}"/>
              </a:ext>
            </a:extLst>
          </p:cNvPr>
          <p:cNvSpPr txBox="1"/>
          <p:nvPr/>
        </p:nvSpPr>
        <p:spPr>
          <a:xfrm>
            <a:off x="2858472" y="6544711"/>
            <a:ext cx="3351828" cy="55758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a:lnSpc>
                <a:spcPts val="1500"/>
              </a:lnSpc>
            </a:pPr>
            <a:r>
              <a:rPr lang="en-US" sz="900" dirty="0">
                <a:solidFill>
                  <a:srgbClr val="7B7B7F"/>
                </a:solidFill>
                <a:latin typeface="Be Vietnam Pro Light" pitchFamily="2" charset="77"/>
                <a:ea typeface="Times New Roman" panose="02020603050405020304" pitchFamily="18" charset="0"/>
              </a:rPr>
              <a:t>T</a:t>
            </a:r>
            <a:r>
              <a:rPr lang="en-US" sz="900" dirty="0">
                <a:solidFill>
                  <a:srgbClr val="7B7B7F"/>
                </a:solidFill>
                <a:effectLst/>
                <a:latin typeface="Be Vietnam Pro Light" pitchFamily="2" charset="77"/>
                <a:ea typeface="Times New Roman" panose="02020603050405020304" pitchFamily="18" charset="0"/>
              </a:rPr>
              <a:t>he strategy and the plan may be incorporated into one document, particularly for smaller companies that may only run one or two major.</a:t>
            </a:r>
            <a:endParaRPr lang="en-US" sz="1200" dirty="0">
              <a:effectLst/>
              <a:latin typeface="Times New Roman" panose="02020603050405020304" pitchFamily="18" charset="0"/>
              <a:ea typeface="Times New Roman" panose="02020603050405020304" pitchFamily="18" charset="0"/>
            </a:endParaRPr>
          </a:p>
        </p:txBody>
      </p:sp>
      <p:sp>
        <p:nvSpPr>
          <p:cNvPr id="73" name="Text Box 122">
            <a:extLst>
              <a:ext uri="{FF2B5EF4-FFF2-40B4-BE49-F238E27FC236}">
                <a16:creationId xmlns:a16="http://schemas.microsoft.com/office/drawing/2014/main" id="{8E3BD4B9-7AB3-2476-F38A-26B4DC88F8E4}"/>
              </a:ext>
            </a:extLst>
          </p:cNvPr>
          <p:cNvSpPr txBox="1"/>
          <p:nvPr/>
        </p:nvSpPr>
        <p:spPr>
          <a:xfrm>
            <a:off x="2858472" y="7355040"/>
            <a:ext cx="3351828" cy="55758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a:lnSpc>
                <a:spcPts val="1500"/>
              </a:lnSpc>
            </a:pPr>
            <a:r>
              <a:rPr lang="en-US" sz="900" dirty="0">
                <a:solidFill>
                  <a:srgbClr val="7B7B7F"/>
                </a:solidFill>
                <a:latin typeface="Be Vietnam Pro Light" pitchFamily="2" charset="77"/>
                <a:ea typeface="Times New Roman" panose="02020603050405020304" pitchFamily="18" charset="0"/>
              </a:rPr>
              <a:t>T</a:t>
            </a:r>
            <a:r>
              <a:rPr lang="en-US" sz="900" dirty="0">
                <a:solidFill>
                  <a:srgbClr val="7B7B7F"/>
                </a:solidFill>
                <a:effectLst/>
                <a:latin typeface="Be Vietnam Pro Light" pitchFamily="2" charset="77"/>
                <a:ea typeface="Times New Roman" panose="02020603050405020304" pitchFamily="18" charset="0"/>
              </a:rPr>
              <a:t>he strategy and the plan may be incorporated into one document, particularly for smaller companies that may only run one or two major.</a:t>
            </a:r>
            <a:endParaRPr lang="en-US" sz="1200" dirty="0">
              <a:effectLst/>
              <a:latin typeface="Times New Roman" panose="02020603050405020304" pitchFamily="18" charset="0"/>
              <a:ea typeface="Times New Roman" panose="02020603050405020304" pitchFamily="18" charset="0"/>
            </a:endParaRPr>
          </a:p>
        </p:txBody>
      </p:sp>
      <p:sp>
        <p:nvSpPr>
          <p:cNvPr id="77" name="Text Box 28">
            <a:extLst>
              <a:ext uri="{FF2B5EF4-FFF2-40B4-BE49-F238E27FC236}">
                <a16:creationId xmlns:a16="http://schemas.microsoft.com/office/drawing/2014/main" id="{4E589EA0-3B75-25B6-6547-2384D14AD9EB}"/>
              </a:ext>
            </a:extLst>
          </p:cNvPr>
          <p:cNvSpPr txBox="1"/>
          <p:nvPr/>
        </p:nvSpPr>
        <p:spPr>
          <a:xfrm>
            <a:off x="685800" y="8178740"/>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Vision Statement:</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78" name="Text Box 122">
            <a:extLst>
              <a:ext uri="{FF2B5EF4-FFF2-40B4-BE49-F238E27FC236}">
                <a16:creationId xmlns:a16="http://schemas.microsoft.com/office/drawing/2014/main" id="{C7D7844D-F0EF-7347-479A-8D6630B28072}"/>
              </a:ext>
            </a:extLst>
          </p:cNvPr>
          <p:cNvSpPr txBox="1"/>
          <p:nvPr/>
        </p:nvSpPr>
        <p:spPr>
          <a:xfrm>
            <a:off x="2858472" y="8178740"/>
            <a:ext cx="3351828" cy="94230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a:lnSpc>
                <a:spcPts val="1500"/>
              </a:lnSpc>
            </a:pPr>
            <a:r>
              <a:rPr lang="en-US" sz="900" dirty="0">
                <a:solidFill>
                  <a:srgbClr val="7B7B7F"/>
                </a:solidFill>
                <a:latin typeface="Be Vietnam Pro Light" pitchFamily="2" charset="77"/>
                <a:ea typeface="Times New Roman" panose="02020603050405020304" pitchFamily="18" charset="0"/>
              </a:rPr>
              <a:t>Value proposition to the customer. In some cases, the strategy and the plan may be incorporated into one document, particularly for smaller companies that may only run one or two major. T</a:t>
            </a:r>
            <a:r>
              <a:rPr lang="en-US" sz="900" dirty="0">
                <a:solidFill>
                  <a:srgbClr val="7B7B7F"/>
                </a:solidFill>
                <a:effectLst/>
                <a:latin typeface="Be Vietnam Pro Light" pitchFamily="2" charset="77"/>
                <a:ea typeface="Times New Roman" panose="02020603050405020304" pitchFamily="18" charset="0"/>
              </a:rPr>
              <a:t>he strategy and the plan may be incorporated into one document, particularly for smaller.</a:t>
            </a:r>
            <a:endParaRPr lang="en-US" sz="1200" dirty="0">
              <a:effectLst/>
              <a:latin typeface="Times New Roman" panose="02020603050405020304" pitchFamily="18" charset="0"/>
              <a:ea typeface="Times New Roman" panose="02020603050405020304" pitchFamily="18" charset="0"/>
            </a:endParaRPr>
          </a:p>
        </p:txBody>
      </p:sp>
      <p:sp>
        <p:nvSpPr>
          <p:cNvPr id="17" name="Text Box 118">
            <a:extLst>
              <a:ext uri="{FF2B5EF4-FFF2-40B4-BE49-F238E27FC236}">
                <a16:creationId xmlns:a16="http://schemas.microsoft.com/office/drawing/2014/main" id="{74683FF6-2FB2-3FF9-5AAD-8C0D79E32B20}"/>
              </a:ext>
            </a:extLst>
          </p:cNvPr>
          <p:cNvSpPr txBox="1"/>
          <p:nvPr/>
        </p:nvSpPr>
        <p:spPr>
          <a:xfrm>
            <a:off x="946061" y="600909"/>
            <a:ext cx="5003978" cy="369332"/>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lgn="ctr">
              <a:spcBef>
                <a:spcPts val="0"/>
              </a:spcBef>
              <a:spcAft>
                <a:spcPts val="0"/>
              </a:spcAft>
            </a:pPr>
            <a:r>
              <a:rPr lang="en-US" sz="2400" b="1" dirty="0">
                <a:solidFill>
                  <a:schemeClr val="tx2"/>
                </a:solidFill>
                <a:effectLst/>
                <a:latin typeface="Be Vietnam Pro SemiBold" pitchFamily="2" charset="77"/>
                <a:ea typeface="Calibri" panose="020F0502020204030204" pitchFamily="34" charset="0"/>
                <a:cs typeface="Heebo" pitchFamily="2" charset="-79"/>
              </a:rPr>
              <a:t>BUSINESS PLAN</a:t>
            </a:r>
            <a:endParaRPr lang="en-US" sz="2400" dirty="0">
              <a:solidFill>
                <a:schemeClr val="tx2"/>
              </a:solidFill>
              <a:effectLst/>
              <a:latin typeface="Heebo" pitchFamily="2" charset="-79"/>
              <a:ea typeface="Calibri" panose="020F0502020204030204" pitchFamily="34" charset="0"/>
              <a:cs typeface="Heebo" pitchFamily="2" charset="-79"/>
            </a:endParaRPr>
          </a:p>
        </p:txBody>
      </p:sp>
      <p:sp>
        <p:nvSpPr>
          <p:cNvPr id="79" name="Text Box 122">
            <a:extLst>
              <a:ext uri="{FF2B5EF4-FFF2-40B4-BE49-F238E27FC236}">
                <a16:creationId xmlns:a16="http://schemas.microsoft.com/office/drawing/2014/main" id="{ED016370-DA05-2F60-562A-3ABCDB7F3669}"/>
              </a:ext>
            </a:extLst>
          </p:cNvPr>
          <p:cNvSpPr txBox="1"/>
          <p:nvPr/>
        </p:nvSpPr>
        <p:spPr>
          <a:xfrm>
            <a:off x="1076314" y="1771608"/>
            <a:ext cx="4705371" cy="163635"/>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gn="ctr">
              <a:lnSpc>
                <a:spcPts val="1380"/>
              </a:lnSpc>
              <a:spcBef>
                <a:spcPts val="0"/>
              </a:spcBef>
            </a:pPr>
            <a:r>
              <a:rPr lang="en-US" sz="900" dirty="0">
                <a:effectLst/>
                <a:latin typeface="Be Vietnam Pro Light" pitchFamily="2" charset="77"/>
                <a:ea typeface="Times New Roman" panose="02020603050405020304" pitchFamily="18" charset="0"/>
              </a:rPr>
              <a:t>+00 1234 567 890 / name@example.com / </a:t>
            </a:r>
            <a:r>
              <a:rPr lang="en-US" sz="900" dirty="0">
                <a:latin typeface="Be Vietnam Pro Light" pitchFamily="2" charset="77"/>
                <a:ea typeface="Times New Roman" panose="02020603050405020304" pitchFamily="18" charset="0"/>
              </a:rPr>
              <a:t>www.webname.com</a:t>
            </a:r>
            <a:endParaRPr lang="en-US" sz="900" dirty="0">
              <a:effectLst/>
              <a:latin typeface="Be Vietnam Pro Light" pitchFamily="2" charset="77"/>
              <a:ea typeface="Times New Roman" panose="02020603050405020304" pitchFamily="18" charset="0"/>
            </a:endParaRPr>
          </a:p>
        </p:txBody>
      </p:sp>
      <p:grpSp>
        <p:nvGrpSpPr>
          <p:cNvPr id="8" name="Group 7">
            <a:extLst>
              <a:ext uri="{FF2B5EF4-FFF2-40B4-BE49-F238E27FC236}">
                <a16:creationId xmlns:a16="http://schemas.microsoft.com/office/drawing/2014/main" id="{DA85131D-840F-98CA-4729-0517E7F7CADB}"/>
              </a:ext>
            </a:extLst>
          </p:cNvPr>
          <p:cNvGrpSpPr/>
          <p:nvPr/>
        </p:nvGrpSpPr>
        <p:grpSpPr>
          <a:xfrm>
            <a:off x="2234893" y="1172664"/>
            <a:ext cx="2427125" cy="351705"/>
            <a:chOff x="1015729" y="1109886"/>
            <a:chExt cx="2427125" cy="351705"/>
          </a:xfrm>
        </p:grpSpPr>
        <p:sp>
          <p:nvSpPr>
            <p:cNvPr id="81" name="Text Box 28">
              <a:extLst>
                <a:ext uri="{FF2B5EF4-FFF2-40B4-BE49-F238E27FC236}">
                  <a16:creationId xmlns:a16="http://schemas.microsoft.com/office/drawing/2014/main" id="{02C91F72-3034-1CA7-247D-09EAD14B9003}"/>
                </a:ext>
              </a:extLst>
            </p:cNvPr>
            <p:cNvSpPr txBox="1"/>
            <p:nvPr/>
          </p:nvSpPr>
          <p:spPr>
            <a:xfrm>
              <a:off x="1015729" y="1112778"/>
              <a:ext cx="1122454" cy="348813"/>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lgn="ctr">
                <a:lnSpc>
                  <a:spcPts val="1380"/>
                </a:lnSpc>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Date Created: January 10, 2023</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83" name="Text Box 28">
              <a:extLst>
                <a:ext uri="{FF2B5EF4-FFF2-40B4-BE49-F238E27FC236}">
                  <a16:creationId xmlns:a16="http://schemas.microsoft.com/office/drawing/2014/main" id="{9747DB5F-D363-8200-5B91-E94887CB814F}"/>
                </a:ext>
              </a:extLst>
            </p:cNvPr>
            <p:cNvSpPr txBox="1"/>
            <p:nvPr/>
          </p:nvSpPr>
          <p:spPr>
            <a:xfrm>
              <a:off x="2320400" y="1109886"/>
              <a:ext cx="1122454" cy="348813"/>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lgn="ctr">
                <a:lnSpc>
                  <a:spcPts val="1380"/>
                </a:lnSpc>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Created For: Company Name</a:t>
              </a:r>
              <a:endParaRPr lang="en-US" sz="900" dirty="0">
                <a:solidFill>
                  <a:schemeClr val="tx2"/>
                </a:solidFill>
                <a:effectLst/>
                <a:latin typeface="Heebo" pitchFamily="2" charset="-79"/>
                <a:ea typeface="Calibri" panose="020F0502020204030204" pitchFamily="34" charset="0"/>
                <a:cs typeface="Heebo" pitchFamily="2" charset="-79"/>
              </a:endParaRPr>
            </a:p>
          </p:txBody>
        </p:sp>
      </p:grpSp>
    </p:spTree>
    <p:extLst>
      <p:ext uri="{BB962C8B-B14F-4D97-AF65-F5344CB8AC3E}">
        <p14:creationId xmlns:p14="http://schemas.microsoft.com/office/powerpoint/2010/main" val="334598938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 name="Rectangle 69">
            <a:extLst>
              <a:ext uri="{FF2B5EF4-FFF2-40B4-BE49-F238E27FC236}">
                <a16:creationId xmlns:a16="http://schemas.microsoft.com/office/drawing/2014/main" id="{4ADC485B-7926-2884-35A8-F1DFC89AF769}"/>
              </a:ext>
            </a:extLst>
          </p:cNvPr>
          <p:cNvSpPr/>
          <p:nvPr/>
        </p:nvSpPr>
        <p:spPr>
          <a:xfrm>
            <a:off x="685800" y="4679614"/>
            <a:ext cx="5521036" cy="41563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5" name="Text Box 28">
            <a:extLst>
              <a:ext uri="{FF2B5EF4-FFF2-40B4-BE49-F238E27FC236}">
                <a16:creationId xmlns:a16="http://schemas.microsoft.com/office/drawing/2014/main" id="{F6FB12EA-BEA4-A758-012D-53F6529BB9F0}"/>
              </a:ext>
            </a:extLst>
          </p:cNvPr>
          <p:cNvSpPr txBox="1"/>
          <p:nvPr/>
        </p:nvSpPr>
        <p:spPr>
          <a:xfrm>
            <a:off x="685800" y="4795728"/>
            <a:ext cx="5524500" cy="184666"/>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lgn="ctr">
              <a:spcBef>
                <a:spcPts val="0"/>
              </a:spcBef>
              <a:spcAft>
                <a:spcPts val="0"/>
              </a:spcAft>
            </a:pPr>
            <a:r>
              <a:rPr lang="en-US" sz="1200" b="1" dirty="0">
                <a:solidFill>
                  <a:schemeClr val="tx2"/>
                </a:solidFill>
                <a:latin typeface="Be Vietnam Pro" pitchFamily="2" charset="77"/>
                <a:ea typeface="Calibri" panose="020F0502020204030204" pitchFamily="34" charset="0"/>
                <a:cs typeface="Heebo" pitchFamily="2" charset="-79"/>
              </a:rPr>
              <a:t>4. Target Market</a:t>
            </a:r>
            <a:endParaRPr lang="en-US" sz="1200" b="1" dirty="0">
              <a:solidFill>
                <a:schemeClr val="tx2"/>
              </a:solidFill>
              <a:effectLst/>
              <a:latin typeface="Be Vietnam Pro" pitchFamily="2" charset="77"/>
              <a:ea typeface="Calibri" panose="020F0502020204030204" pitchFamily="34" charset="0"/>
              <a:cs typeface="Heebo" pitchFamily="2" charset="-79"/>
            </a:endParaRPr>
          </a:p>
        </p:txBody>
      </p:sp>
      <p:sp>
        <p:nvSpPr>
          <p:cNvPr id="58" name="Rectangle 57">
            <a:extLst>
              <a:ext uri="{FF2B5EF4-FFF2-40B4-BE49-F238E27FC236}">
                <a16:creationId xmlns:a16="http://schemas.microsoft.com/office/drawing/2014/main" id="{22EE8965-E232-8563-3A3C-98B6C9EEB929}"/>
              </a:ext>
            </a:extLst>
          </p:cNvPr>
          <p:cNvSpPr/>
          <p:nvPr/>
        </p:nvSpPr>
        <p:spPr>
          <a:xfrm>
            <a:off x="685800" y="609810"/>
            <a:ext cx="5521036" cy="41563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Text Box 28">
            <a:extLst>
              <a:ext uri="{FF2B5EF4-FFF2-40B4-BE49-F238E27FC236}">
                <a16:creationId xmlns:a16="http://schemas.microsoft.com/office/drawing/2014/main" id="{89E9615B-271F-F2E0-2FD4-65BF066E30C7}"/>
              </a:ext>
            </a:extLst>
          </p:cNvPr>
          <p:cNvSpPr txBox="1"/>
          <p:nvPr/>
        </p:nvSpPr>
        <p:spPr>
          <a:xfrm>
            <a:off x="685800" y="725924"/>
            <a:ext cx="5524500" cy="184666"/>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lgn="ctr">
              <a:spcBef>
                <a:spcPts val="0"/>
              </a:spcBef>
              <a:spcAft>
                <a:spcPts val="0"/>
              </a:spcAft>
            </a:pPr>
            <a:r>
              <a:rPr lang="en-US" sz="1200" b="1" dirty="0">
                <a:solidFill>
                  <a:schemeClr val="tx2"/>
                </a:solidFill>
                <a:latin typeface="Be Vietnam Pro" pitchFamily="2" charset="77"/>
                <a:ea typeface="Calibri" panose="020F0502020204030204" pitchFamily="34" charset="0"/>
                <a:cs typeface="Heebo" pitchFamily="2" charset="-79"/>
              </a:rPr>
              <a:t>3</a:t>
            </a:r>
            <a:r>
              <a:rPr lang="en-US" sz="1200" b="1" dirty="0">
                <a:solidFill>
                  <a:schemeClr val="tx2"/>
                </a:solidFill>
                <a:effectLst/>
                <a:latin typeface="Be Vietnam Pro" pitchFamily="2" charset="77"/>
                <a:ea typeface="Calibri" panose="020F0502020204030204" pitchFamily="34" charset="0"/>
                <a:cs typeface="Heebo" pitchFamily="2" charset="-79"/>
              </a:rPr>
              <a:t>. Products / Services</a:t>
            </a:r>
          </a:p>
        </p:txBody>
      </p:sp>
      <p:cxnSp>
        <p:nvCxnSpPr>
          <p:cNvPr id="15" name="Straight Connector 14">
            <a:extLst>
              <a:ext uri="{FF2B5EF4-FFF2-40B4-BE49-F238E27FC236}">
                <a16:creationId xmlns:a16="http://schemas.microsoft.com/office/drawing/2014/main" id="{C593C7F8-B920-F85E-0699-5258F451735A}"/>
              </a:ext>
            </a:extLst>
          </p:cNvPr>
          <p:cNvCxnSpPr>
            <a:cxnSpLocks/>
          </p:cNvCxnSpPr>
          <p:nvPr/>
        </p:nvCxnSpPr>
        <p:spPr>
          <a:xfrm>
            <a:off x="685800" y="2204825"/>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31" name="Text Box 122">
            <a:extLst>
              <a:ext uri="{FF2B5EF4-FFF2-40B4-BE49-F238E27FC236}">
                <a16:creationId xmlns:a16="http://schemas.microsoft.com/office/drawing/2014/main" id="{EAF8B4E7-C714-7541-1F30-9308D3A6633F}"/>
              </a:ext>
            </a:extLst>
          </p:cNvPr>
          <p:cNvSpPr txBox="1"/>
          <p:nvPr/>
        </p:nvSpPr>
        <p:spPr>
          <a:xfrm>
            <a:off x="2858472" y="1282059"/>
            <a:ext cx="2798750"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Product / Service Description:</a:t>
            </a:r>
          </a:p>
        </p:txBody>
      </p:sp>
      <p:sp>
        <p:nvSpPr>
          <p:cNvPr id="34" name="Text Box 28">
            <a:extLst>
              <a:ext uri="{FF2B5EF4-FFF2-40B4-BE49-F238E27FC236}">
                <a16:creationId xmlns:a16="http://schemas.microsoft.com/office/drawing/2014/main" id="{307E3EEC-5463-53E6-AEDF-60CCE9B13C6D}"/>
              </a:ext>
            </a:extLst>
          </p:cNvPr>
          <p:cNvSpPr txBox="1"/>
          <p:nvPr/>
        </p:nvSpPr>
        <p:spPr>
          <a:xfrm>
            <a:off x="685800" y="1283651"/>
            <a:ext cx="1421975"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Product / Service A</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39" name="Text Box 122">
            <a:extLst>
              <a:ext uri="{FF2B5EF4-FFF2-40B4-BE49-F238E27FC236}">
                <a16:creationId xmlns:a16="http://schemas.microsoft.com/office/drawing/2014/main" id="{1A492CB6-2035-911C-DB90-2AEFB4705D62}"/>
              </a:ext>
            </a:extLst>
          </p:cNvPr>
          <p:cNvSpPr txBox="1"/>
          <p:nvPr/>
        </p:nvSpPr>
        <p:spPr>
          <a:xfrm>
            <a:off x="2858472" y="1520254"/>
            <a:ext cx="3351828"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 how a product or brand solves the customer's problem, the benefits of the product or brand, and why the customer should buy from.</a:t>
            </a:r>
          </a:p>
        </p:txBody>
      </p:sp>
      <p:sp>
        <p:nvSpPr>
          <p:cNvPr id="40" name="Text Box 122">
            <a:extLst>
              <a:ext uri="{FF2B5EF4-FFF2-40B4-BE49-F238E27FC236}">
                <a16:creationId xmlns:a16="http://schemas.microsoft.com/office/drawing/2014/main" id="{618B7C67-EC26-B8B1-F8B1-ED9603AE56AF}"/>
              </a:ext>
            </a:extLst>
          </p:cNvPr>
          <p:cNvSpPr txBox="1"/>
          <p:nvPr/>
        </p:nvSpPr>
        <p:spPr>
          <a:xfrm>
            <a:off x="685800" y="1520254"/>
            <a:ext cx="1492284"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Estimated Price: $ 100</a:t>
            </a:r>
          </a:p>
        </p:txBody>
      </p:sp>
      <p:cxnSp>
        <p:nvCxnSpPr>
          <p:cNvPr id="41" name="Straight Connector 40">
            <a:extLst>
              <a:ext uri="{FF2B5EF4-FFF2-40B4-BE49-F238E27FC236}">
                <a16:creationId xmlns:a16="http://schemas.microsoft.com/office/drawing/2014/main" id="{C88621DD-311A-A573-DD1C-4AFBC9AA8ECF}"/>
              </a:ext>
            </a:extLst>
          </p:cNvPr>
          <p:cNvCxnSpPr>
            <a:cxnSpLocks/>
          </p:cNvCxnSpPr>
          <p:nvPr/>
        </p:nvCxnSpPr>
        <p:spPr>
          <a:xfrm>
            <a:off x="685800" y="3304934"/>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42" name="Text Box 122">
            <a:extLst>
              <a:ext uri="{FF2B5EF4-FFF2-40B4-BE49-F238E27FC236}">
                <a16:creationId xmlns:a16="http://schemas.microsoft.com/office/drawing/2014/main" id="{399115FF-C7EF-594F-1ED9-121DFD963C9E}"/>
              </a:ext>
            </a:extLst>
          </p:cNvPr>
          <p:cNvSpPr txBox="1"/>
          <p:nvPr/>
        </p:nvSpPr>
        <p:spPr>
          <a:xfrm>
            <a:off x="2858472" y="2382168"/>
            <a:ext cx="2798750"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Product / Service Description:</a:t>
            </a:r>
          </a:p>
        </p:txBody>
      </p:sp>
      <p:sp>
        <p:nvSpPr>
          <p:cNvPr id="43" name="Text Box 28">
            <a:extLst>
              <a:ext uri="{FF2B5EF4-FFF2-40B4-BE49-F238E27FC236}">
                <a16:creationId xmlns:a16="http://schemas.microsoft.com/office/drawing/2014/main" id="{EB4CBD1F-D2CE-66A6-B2CD-E1E1EBBC6CD1}"/>
              </a:ext>
            </a:extLst>
          </p:cNvPr>
          <p:cNvSpPr txBox="1"/>
          <p:nvPr/>
        </p:nvSpPr>
        <p:spPr>
          <a:xfrm>
            <a:off x="685800" y="2383760"/>
            <a:ext cx="1421975"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Product / Service B</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44" name="Text Box 122">
            <a:extLst>
              <a:ext uri="{FF2B5EF4-FFF2-40B4-BE49-F238E27FC236}">
                <a16:creationId xmlns:a16="http://schemas.microsoft.com/office/drawing/2014/main" id="{DE002A78-03A4-0934-68CE-84BB68535679}"/>
              </a:ext>
            </a:extLst>
          </p:cNvPr>
          <p:cNvSpPr txBox="1"/>
          <p:nvPr/>
        </p:nvSpPr>
        <p:spPr>
          <a:xfrm>
            <a:off x="2858472" y="2620363"/>
            <a:ext cx="3351828"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 how a product or brand solves the customer's problem, the benefits of the product or brand, and why the customer should buy from.</a:t>
            </a:r>
          </a:p>
        </p:txBody>
      </p:sp>
      <p:sp>
        <p:nvSpPr>
          <p:cNvPr id="45" name="Text Box 122">
            <a:extLst>
              <a:ext uri="{FF2B5EF4-FFF2-40B4-BE49-F238E27FC236}">
                <a16:creationId xmlns:a16="http://schemas.microsoft.com/office/drawing/2014/main" id="{795BBE84-DE89-1687-57CC-26CF0AC3FAF9}"/>
              </a:ext>
            </a:extLst>
          </p:cNvPr>
          <p:cNvSpPr txBox="1"/>
          <p:nvPr/>
        </p:nvSpPr>
        <p:spPr>
          <a:xfrm>
            <a:off x="685800" y="2620363"/>
            <a:ext cx="1492284"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Estimated Price: $ 60</a:t>
            </a:r>
          </a:p>
        </p:txBody>
      </p:sp>
      <p:cxnSp>
        <p:nvCxnSpPr>
          <p:cNvPr id="46" name="Straight Connector 45">
            <a:extLst>
              <a:ext uri="{FF2B5EF4-FFF2-40B4-BE49-F238E27FC236}">
                <a16:creationId xmlns:a16="http://schemas.microsoft.com/office/drawing/2014/main" id="{CC043F9C-41C8-5801-06D5-F4BB09FC2D57}"/>
              </a:ext>
            </a:extLst>
          </p:cNvPr>
          <p:cNvCxnSpPr>
            <a:cxnSpLocks/>
          </p:cNvCxnSpPr>
          <p:nvPr/>
        </p:nvCxnSpPr>
        <p:spPr>
          <a:xfrm>
            <a:off x="685800" y="4403450"/>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47" name="Text Box 122">
            <a:extLst>
              <a:ext uri="{FF2B5EF4-FFF2-40B4-BE49-F238E27FC236}">
                <a16:creationId xmlns:a16="http://schemas.microsoft.com/office/drawing/2014/main" id="{19BB02FA-C7BB-91AA-8FDB-533669E31D31}"/>
              </a:ext>
            </a:extLst>
          </p:cNvPr>
          <p:cNvSpPr txBox="1"/>
          <p:nvPr/>
        </p:nvSpPr>
        <p:spPr>
          <a:xfrm>
            <a:off x="2858472" y="3480684"/>
            <a:ext cx="2798750"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Product / Service Description:</a:t>
            </a:r>
          </a:p>
        </p:txBody>
      </p:sp>
      <p:sp>
        <p:nvSpPr>
          <p:cNvPr id="48" name="Text Box 28">
            <a:extLst>
              <a:ext uri="{FF2B5EF4-FFF2-40B4-BE49-F238E27FC236}">
                <a16:creationId xmlns:a16="http://schemas.microsoft.com/office/drawing/2014/main" id="{EAA0EAA6-FD1B-478A-70A3-E546B4BA1109}"/>
              </a:ext>
            </a:extLst>
          </p:cNvPr>
          <p:cNvSpPr txBox="1"/>
          <p:nvPr/>
        </p:nvSpPr>
        <p:spPr>
          <a:xfrm>
            <a:off x="685800" y="3482276"/>
            <a:ext cx="1421975"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Product / Service C</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51" name="Text Box 122">
            <a:extLst>
              <a:ext uri="{FF2B5EF4-FFF2-40B4-BE49-F238E27FC236}">
                <a16:creationId xmlns:a16="http://schemas.microsoft.com/office/drawing/2014/main" id="{B280EB16-915E-7FAB-3DAB-AB7B18942846}"/>
              </a:ext>
            </a:extLst>
          </p:cNvPr>
          <p:cNvSpPr txBox="1"/>
          <p:nvPr/>
        </p:nvSpPr>
        <p:spPr>
          <a:xfrm>
            <a:off x="2858472" y="3718879"/>
            <a:ext cx="3351828"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 how a product or brand solves the customer's problem, the benefits of the product or brand, and why the customer should buy from.</a:t>
            </a:r>
          </a:p>
        </p:txBody>
      </p:sp>
      <p:sp>
        <p:nvSpPr>
          <p:cNvPr id="52" name="Text Box 122">
            <a:extLst>
              <a:ext uri="{FF2B5EF4-FFF2-40B4-BE49-F238E27FC236}">
                <a16:creationId xmlns:a16="http://schemas.microsoft.com/office/drawing/2014/main" id="{1620DF23-6B81-5CFF-7691-AEA070180A6A}"/>
              </a:ext>
            </a:extLst>
          </p:cNvPr>
          <p:cNvSpPr txBox="1"/>
          <p:nvPr/>
        </p:nvSpPr>
        <p:spPr>
          <a:xfrm>
            <a:off x="685800" y="3718879"/>
            <a:ext cx="1492284"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Estimated Price: $ 540</a:t>
            </a:r>
          </a:p>
        </p:txBody>
      </p:sp>
      <p:sp>
        <p:nvSpPr>
          <p:cNvPr id="71" name="Text Box 28">
            <a:extLst>
              <a:ext uri="{FF2B5EF4-FFF2-40B4-BE49-F238E27FC236}">
                <a16:creationId xmlns:a16="http://schemas.microsoft.com/office/drawing/2014/main" id="{10B36B71-48A9-560C-1714-8E46AB67C073}"/>
              </a:ext>
            </a:extLst>
          </p:cNvPr>
          <p:cNvSpPr txBox="1"/>
          <p:nvPr/>
        </p:nvSpPr>
        <p:spPr>
          <a:xfrm>
            <a:off x="685800" y="5368921"/>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Demographic:</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74" name="Text Box 122">
            <a:extLst>
              <a:ext uri="{FF2B5EF4-FFF2-40B4-BE49-F238E27FC236}">
                <a16:creationId xmlns:a16="http://schemas.microsoft.com/office/drawing/2014/main" id="{648C7276-DA8F-081C-37BC-D9CCFA02E0A9}"/>
              </a:ext>
            </a:extLst>
          </p:cNvPr>
          <p:cNvSpPr txBox="1"/>
          <p:nvPr/>
        </p:nvSpPr>
        <p:spPr>
          <a:xfrm>
            <a:off x="3071727" y="5368921"/>
            <a:ext cx="1385973" cy="702244"/>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 of the product or brand.</a:t>
            </a:r>
          </a:p>
        </p:txBody>
      </p:sp>
      <p:cxnSp>
        <p:nvCxnSpPr>
          <p:cNvPr id="76" name="Straight Connector 75">
            <a:extLst>
              <a:ext uri="{FF2B5EF4-FFF2-40B4-BE49-F238E27FC236}">
                <a16:creationId xmlns:a16="http://schemas.microsoft.com/office/drawing/2014/main" id="{EC7657C8-3884-72BD-A26E-9877D4A58B42}"/>
              </a:ext>
            </a:extLst>
          </p:cNvPr>
          <p:cNvCxnSpPr>
            <a:cxnSpLocks/>
          </p:cNvCxnSpPr>
          <p:nvPr/>
        </p:nvCxnSpPr>
        <p:spPr>
          <a:xfrm>
            <a:off x="685800" y="6261612"/>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87" name="Text Box 122">
            <a:extLst>
              <a:ext uri="{FF2B5EF4-FFF2-40B4-BE49-F238E27FC236}">
                <a16:creationId xmlns:a16="http://schemas.microsoft.com/office/drawing/2014/main" id="{89052022-DF88-5D81-CB94-F3BB0B306BAE}"/>
              </a:ext>
            </a:extLst>
          </p:cNvPr>
          <p:cNvSpPr txBox="1"/>
          <p:nvPr/>
        </p:nvSpPr>
        <p:spPr>
          <a:xfrm>
            <a:off x="4824326" y="5368921"/>
            <a:ext cx="1385973" cy="702244"/>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 of the product or brand.</a:t>
            </a:r>
          </a:p>
        </p:txBody>
      </p:sp>
      <p:sp>
        <p:nvSpPr>
          <p:cNvPr id="90" name="Text Box 28">
            <a:extLst>
              <a:ext uri="{FF2B5EF4-FFF2-40B4-BE49-F238E27FC236}">
                <a16:creationId xmlns:a16="http://schemas.microsoft.com/office/drawing/2014/main" id="{ECE99AB5-BEC7-930C-2BB3-3E6F83261642}"/>
              </a:ext>
            </a:extLst>
          </p:cNvPr>
          <p:cNvSpPr txBox="1"/>
          <p:nvPr/>
        </p:nvSpPr>
        <p:spPr>
          <a:xfrm>
            <a:off x="685800" y="6431371"/>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Geographic:</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91" name="Text Box 122">
            <a:extLst>
              <a:ext uri="{FF2B5EF4-FFF2-40B4-BE49-F238E27FC236}">
                <a16:creationId xmlns:a16="http://schemas.microsoft.com/office/drawing/2014/main" id="{DFC99D79-11BE-F4FC-9CE0-93200173C136}"/>
              </a:ext>
            </a:extLst>
          </p:cNvPr>
          <p:cNvSpPr txBox="1"/>
          <p:nvPr/>
        </p:nvSpPr>
        <p:spPr>
          <a:xfrm>
            <a:off x="3071727" y="6431371"/>
            <a:ext cx="1385974" cy="702244"/>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 of the product or brand.</a:t>
            </a:r>
          </a:p>
        </p:txBody>
      </p:sp>
      <p:cxnSp>
        <p:nvCxnSpPr>
          <p:cNvPr id="94" name="Straight Connector 93">
            <a:extLst>
              <a:ext uri="{FF2B5EF4-FFF2-40B4-BE49-F238E27FC236}">
                <a16:creationId xmlns:a16="http://schemas.microsoft.com/office/drawing/2014/main" id="{508EAD30-3007-0E8C-6035-B50DFC004230}"/>
              </a:ext>
            </a:extLst>
          </p:cNvPr>
          <p:cNvCxnSpPr>
            <a:cxnSpLocks/>
          </p:cNvCxnSpPr>
          <p:nvPr/>
        </p:nvCxnSpPr>
        <p:spPr>
          <a:xfrm>
            <a:off x="685800" y="7309774"/>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95" name="Text Box 122">
            <a:extLst>
              <a:ext uri="{FF2B5EF4-FFF2-40B4-BE49-F238E27FC236}">
                <a16:creationId xmlns:a16="http://schemas.microsoft.com/office/drawing/2014/main" id="{A6C46602-B94C-C145-4898-4AF80AA63E9B}"/>
              </a:ext>
            </a:extLst>
          </p:cNvPr>
          <p:cNvSpPr txBox="1"/>
          <p:nvPr/>
        </p:nvSpPr>
        <p:spPr>
          <a:xfrm>
            <a:off x="4824326" y="6431371"/>
            <a:ext cx="1385974" cy="702244"/>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 of the product or brand.</a:t>
            </a:r>
          </a:p>
        </p:txBody>
      </p:sp>
      <p:sp>
        <p:nvSpPr>
          <p:cNvPr id="98" name="Text Box 28">
            <a:extLst>
              <a:ext uri="{FF2B5EF4-FFF2-40B4-BE49-F238E27FC236}">
                <a16:creationId xmlns:a16="http://schemas.microsoft.com/office/drawing/2014/main" id="{BF2E29ED-8442-F202-8C13-55CD253F8E19}"/>
              </a:ext>
            </a:extLst>
          </p:cNvPr>
          <p:cNvSpPr txBox="1"/>
          <p:nvPr/>
        </p:nvSpPr>
        <p:spPr>
          <a:xfrm>
            <a:off x="685800" y="7479532"/>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Psychographic:</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99" name="Text Box 122">
            <a:extLst>
              <a:ext uri="{FF2B5EF4-FFF2-40B4-BE49-F238E27FC236}">
                <a16:creationId xmlns:a16="http://schemas.microsoft.com/office/drawing/2014/main" id="{AACF3101-3DD6-4C0F-C0A5-3295598A1AFF}"/>
              </a:ext>
            </a:extLst>
          </p:cNvPr>
          <p:cNvSpPr txBox="1"/>
          <p:nvPr/>
        </p:nvSpPr>
        <p:spPr>
          <a:xfrm>
            <a:off x="3071727" y="7479532"/>
            <a:ext cx="1385974" cy="702244"/>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 of the product or brand.</a:t>
            </a:r>
          </a:p>
        </p:txBody>
      </p:sp>
      <p:cxnSp>
        <p:nvCxnSpPr>
          <p:cNvPr id="102" name="Straight Connector 101">
            <a:extLst>
              <a:ext uri="{FF2B5EF4-FFF2-40B4-BE49-F238E27FC236}">
                <a16:creationId xmlns:a16="http://schemas.microsoft.com/office/drawing/2014/main" id="{BF67F969-F3FF-9236-7633-BC2DF23D4A40}"/>
              </a:ext>
            </a:extLst>
          </p:cNvPr>
          <p:cNvCxnSpPr>
            <a:cxnSpLocks/>
          </p:cNvCxnSpPr>
          <p:nvPr/>
        </p:nvCxnSpPr>
        <p:spPr>
          <a:xfrm>
            <a:off x="685800" y="8372223"/>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103" name="Text Box 122">
            <a:extLst>
              <a:ext uri="{FF2B5EF4-FFF2-40B4-BE49-F238E27FC236}">
                <a16:creationId xmlns:a16="http://schemas.microsoft.com/office/drawing/2014/main" id="{48835B63-45E1-3C18-B677-395C2B50335B}"/>
              </a:ext>
            </a:extLst>
          </p:cNvPr>
          <p:cNvSpPr txBox="1"/>
          <p:nvPr/>
        </p:nvSpPr>
        <p:spPr>
          <a:xfrm>
            <a:off x="4824326" y="7479532"/>
            <a:ext cx="1385974" cy="702244"/>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 of the product or brand.</a:t>
            </a:r>
          </a:p>
        </p:txBody>
      </p:sp>
      <p:sp>
        <p:nvSpPr>
          <p:cNvPr id="106" name="Text Box 28">
            <a:extLst>
              <a:ext uri="{FF2B5EF4-FFF2-40B4-BE49-F238E27FC236}">
                <a16:creationId xmlns:a16="http://schemas.microsoft.com/office/drawing/2014/main" id="{DAB33878-D54A-FF2A-8319-9BAD96F1BABA}"/>
              </a:ext>
            </a:extLst>
          </p:cNvPr>
          <p:cNvSpPr txBox="1"/>
          <p:nvPr/>
        </p:nvSpPr>
        <p:spPr>
          <a:xfrm>
            <a:off x="685800" y="8541980"/>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Behavior:</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107" name="Text Box 122">
            <a:extLst>
              <a:ext uri="{FF2B5EF4-FFF2-40B4-BE49-F238E27FC236}">
                <a16:creationId xmlns:a16="http://schemas.microsoft.com/office/drawing/2014/main" id="{C3E67DE9-67F3-F816-E3E9-7993376A4E62}"/>
              </a:ext>
            </a:extLst>
          </p:cNvPr>
          <p:cNvSpPr txBox="1"/>
          <p:nvPr/>
        </p:nvSpPr>
        <p:spPr>
          <a:xfrm>
            <a:off x="3071727" y="8541980"/>
            <a:ext cx="1385974" cy="702244"/>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 of the product or brand.</a:t>
            </a:r>
          </a:p>
        </p:txBody>
      </p:sp>
      <p:sp>
        <p:nvSpPr>
          <p:cNvPr id="111" name="Text Box 122">
            <a:extLst>
              <a:ext uri="{FF2B5EF4-FFF2-40B4-BE49-F238E27FC236}">
                <a16:creationId xmlns:a16="http://schemas.microsoft.com/office/drawing/2014/main" id="{88E6A9EF-ADA0-A895-8178-DB454AA3C0F1}"/>
              </a:ext>
            </a:extLst>
          </p:cNvPr>
          <p:cNvSpPr txBox="1"/>
          <p:nvPr/>
        </p:nvSpPr>
        <p:spPr>
          <a:xfrm>
            <a:off x="4824326" y="8541980"/>
            <a:ext cx="1385974" cy="702244"/>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 of the product or brand.</a:t>
            </a:r>
          </a:p>
        </p:txBody>
      </p:sp>
      <p:sp>
        <p:nvSpPr>
          <p:cNvPr id="61" name="Graphic 2">
            <a:extLst>
              <a:ext uri="{FF2B5EF4-FFF2-40B4-BE49-F238E27FC236}">
                <a16:creationId xmlns:a16="http://schemas.microsoft.com/office/drawing/2014/main" id="{8FB42DBE-4D54-18F8-8A5D-7375434FEA92}"/>
              </a:ext>
            </a:extLst>
          </p:cNvPr>
          <p:cNvSpPr/>
          <p:nvPr/>
        </p:nvSpPr>
        <p:spPr>
          <a:xfrm>
            <a:off x="2862609" y="5374882"/>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64" name="Graphic 2">
            <a:extLst>
              <a:ext uri="{FF2B5EF4-FFF2-40B4-BE49-F238E27FC236}">
                <a16:creationId xmlns:a16="http://schemas.microsoft.com/office/drawing/2014/main" id="{C1BDD47F-25A0-1F23-CBD4-CAF74934AD25}"/>
              </a:ext>
            </a:extLst>
          </p:cNvPr>
          <p:cNvSpPr/>
          <p:nvPr/>
        </p:nvSpPr>
        <p:spPr>
          <a:xfrm>
            <a:off x="2862609" y="5736262"/>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65" name="Graphic 2">
            <a:extLst>
              <a:ext uri="{FF2B5EF4-FFF2-40B4-BE49-F238E27FC236}">
                <a16:creationId xmlns:a16="http://schemas.microsoft.com/office/drawing/2014/main" id="{737B868C-4C9B-981C-72EB-7FD129F42858}"/>
              </a:ext>
            </a:extLst>
          </p:cNvPr>
          <p:cNvSpPr/>
          <p:nvPr/>
        </p:nvSpPr>
        <p:spPr>
          <a:xfrm>
            <a:off x="4621925" y="5374882"/>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66" name="Graphic 2">
            <a:extLst>
              <a:ext uri="{FF2B5EF4-FFF2-40B4-BE49-F238E27FC236}">
                <a16:creationId xmlns:a16="http://schemas.microsoft.com/office/drawing/2014/main" id="{E7ABE0F6-5FED-254A-EB29-4CF8CFDE55AA}"/>
              </a:ext>
            </a:extLst>
          </p:cNvPr>
          <p:cNvSpPr/>
          <p:nvPr/>
        </p:nvSpPr>
        <p:spPr>
          <a:xfrm>
            <a:off x="4621925" y="5736262"/>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72" name="Graphic 2">
            <a:extLst>
              <a:ext uri="{FF2B5EF4-FFF2-40B4-BE49-F238E27FC236}">
                <a16:creationId xmlns:a16="http://schemas.microsoft.com/office/drawing/2014/main" id="{6C8C730F-9B4A-A7BC-BCA2-7C7F41AFB9EF}"/>
              </a:ext>
            </a:extLst>
          </p:cNvPr>
          <p:cNvSpPr/>
          <p:nvPr/>
        </p:nvSpPr>
        <p:spPr>
          <a:xfrm>
            <a:off x="2862609" y="6437119"/>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73" name="Graphic 2">
            <a:extLst>
              <a:ext uri="{FF2B5EF4-FFF2-40B4-BE49-F238E27FC236}">
                <a16:creationId xmlns:a16="http://schemas.microsoft.com/office/drawing/2014/main" id="{F9095E57-EEF0-2F9F-8C21-7F000A7BC6F8}"/>
              </a:ext>
            </a:extLst>
          </p:cNvPr>
          <p:cNvSpPr/>
          <p:nvPr/>
        </p:nvSpPr>
        <p:spPr>
          <a:xfrm>
            <a:off x="2862609" y="6798499"/>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77" name="Graphic 2">
            <a:extLst>
              <a:ext uri="{FF2B5EF4-FFF2-40B4-BE49-F238E27FC236}">
                <a16:creationId xmlns:a16="http://schemas.microsoft.com/office/drawing/2014/main" id="{628633AA-45E2-ADC5-86B0-1FF027695524}"/>
              </a:ext>
            </a:extLst>
          </p:cNvPr>
          <p:cNvSpPr/>
          <p:nvPr/>
        </p:nvSpPr>
        <p:spPr>
          <a:xfrm>
            <a:off x="4621925" y="6437119"/>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78" name="Graphic 2">
            <a:extLst>
              <a:ext uri="{FF2B5EF4-FFF2-40B4-BE49-F238E27FC236}">
                <a16:creationId xmlns:a16="http://schemas.microsoft.com/office/drawing/2014/main" id="{247C2441-24E2-3A2C-39AF-E7646ECC92BA}"/>
              </a:ext>
            </a:extLst>
          </p:cNvPr>
          <p:cNvSpPr/>
          <p:nvPr/>
        </p:nvSpPr>
        <p:spPr>
          <a:xfrm>
            <a:off x="4621925" y="6798499"/>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79" name="Graphic 2">
            <a:extLst>
              <a:ext uri="{FF2B5EF4-FFF2-40B4-BE49-F238E27FC236}">
                <a16:creationId xmlns:a16="http://schemas.microsoft.com/office/drawing/2014/main" id="{69A0BDD3-7CD4-340F-6840-CF37986518CE}"/>
              </a:ext>
            </a:extLst>
          </p:cNvPr>
          <p:cNvSpPr/>
          <p:nvPr/>
        </p:nvSpPr>
        <p:spPr>
          <a:xfrm>
            <a:off x="2862609" y="7488405"/>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80" name="Graphic 2">
            <a:extLst>
              <a:ext uri="{FF2B5EF4-FFF2-40B4-BE49-F238E27FC236}">
                <a16:creationId xmlns:a16="http://schemas.microsoft.com/office/drawing/2014/main" id="{6430FB19-881F-889B-5733-B6BC2C5085B8}"/>
              </a:ext>
            </a:extLst>
          </p:cNvPr>
          <p:cNvSpPr/>
          <p:nvPr/>
        </p:nvSpPr>
        <p:spPr>
          <a:xfrm>
            <a:off x="2862609" y="7849785"/>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81" name="Graphic 2">
            <a:extLst>
              <a:ext uri="{FF2B5EF4-FFF2-40B4-BE49-F238E27FC236}">
                <a16:creationId xmlns:a16="http://schemas.microsoft.com/office/drawing/2014/main" id="{82E77B85-D7BE-B6DE-46A8-30BEABAE074C}"/>
              </a:ext>
            </a:extLst>
          </p:cNvPr>
          <p:cNvSpPr/>
          <p:nvPr/>
        </p:nvSpPr>
        <p:spPr>
          <a:xfrm>
            <a:off x="4621925" y="7488405"/>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82" name="Graphic 2">
            <a:extLst>
              <a:ext uri="{FF2B5EF4-FFF2-40B4-BE49-F238E27FC236}">
                <a16:creationId xmlns:a16="http://schemas.microsoft.com/office/drawing/2014/main" id="{11871FD9-ADA8-B7F4-8999-86E1B313842D}"/>
              </a:ext>
            </a:extLst>
          </p:cNvPr>
          <p:cNvSpPr/>
          <p:nvPr/>
        </p:nvSpPr>
        <p:spPr>
          <a:xfrm>
            <a:off x="4621925" y="7849785"/>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110" name="Graphic 2">
            <a:extLst>
              <a:ext uri="{FF2B5EF4-FFF2-40B4-BE49-F238E27FC236}">
                <a16:creationId xmlns:a16="http://schemas.microsoft.com/office/drawing/2014/main" id="{DE6B4F8E-7E08-085A-8884-29E9172BC991}"/>
              </a:ext>
            </a:extLst>
          </p:cNvPr>
          <p:cNvSpPr/>
          <p:nvPr/>
        </p:nvSpPr>
        <p:spPr>
          <a:xfrm>
            <a:off x="2862609" y="8545167"/>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114" name="Graphic 2">
            <a:extLst>
              <a:ext uri="{FF2B5EF4-FFF2-40B4-BE49-F238E27FC236}">
                <a16:creationId xmlns:a16="http://schemas.microsoft.com/office/drawing/2014/main" id="{B297FD0E-8FDB-5CDB-EA95-2BB61E6A4B15}"/>
              </a:ext>
            </a:extLst>
          </p:cNvPr>
          <p:cNvSpPr/>
          <p:nvPr/>
        </p:nvSpPr>
        <p:spPr>
          <a:xfrm>
            <a:off x="2862609" y="8906547"/>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115" name="Graphic 2">
            <a:extLst>
              <a:ext uri="{FF2B5EF4-FFF2-40B4-BE49-F238E27FC236}">
                <a16:creationId xmlns:a16="http://schemas.microsoft.com/office/drawing/2014/main" id="{BF604460-2E72-A8C6-EBAE-0A93EC9718CF}"/>
              </a:ext>
            </a:extLst>
          </p:cNvPr>
          <p:cNvSpPr/>
          <p:nvPr/>
        </p:nvSpPr>
        <p:spPr>
          <a:xfrm>
            <a:off x="4621925" y="8545167"/>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116" name="Graphic 2">
            <a:extLst>
              <a:ext uri="{FF2B5EF4-FFF2-40B4-BE49-F238E27FC236}">
                <a16:creationId xmlns:a16="http://schemas.microsoft.com/office/drawing/2014/main" id="{BD009B56-75D5-A86E-7734-4450A8525D92}"/>
              </a:ext>
            </a:extLst>
          </p:cNvPr>
          <p:cNvSpPr/>
          <p:nvPr/>
        </p:nvSpPr>
        <p:spPr>
          <a:xfrm>
            <a:off x="4621925" y="8906547"/>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Tree>
    <p:extLst>
      <p:ext uri="{BB962C8B-B14F-4D97-AF65-F5344CB8AC3E}">
        <p14:creationId xmlns:p14="http://schemas.microsoft.com/office/powerpoint/2010/main" val="53523147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 name="Rectangle 47">
            <a:extLst>
              <a:ext uri="{FF2B5EF4-FFF2-40B4-BE49-F238E27FC236}">
                <a16:creationId xmlns:a16="http://schemas.microsoft.com/office/drawing/2014/main" id="{89D1E912-7D0B-B65A-5521-D2D821A00514}"/>
              </a:ext>
            </a:extLst>
          </p:cNvPr>
          <p:cNvSpPr/>
          <p:nvPr/>
        </p:nvSpPr>
        <p:spPr>
          <a:xfrm>
            <a:off x="685800" y="5449637"/>
            <a:ext cx="5521036" cy="41563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Text Box 28">
            <a:extLst>
              <a:ext uri="{FF2B5EF4-FFF2-40B4-BE49-F238E27FC236}">
                <a16:creationId xmlns:a16="http://schemas.microsoft.com/office/drawing/2014/main" id="{9E654862-D550-A811-F96D-9079426431BC}"/>
              </a:ext>
            </a:extLst>
          </p:cNvPr>
          <p:cNvSpPr txBox="1"/>
          <p:nvPr/>
        </p:nvSpPr>
        <p:spPr>
          <a:xfrm>
            <a:off x="685800" y="5565751"/>
            <a:ext cx="5524500" cy="184666"/>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lgn="ctr">
              <a:spcBef>
                <a:spcPts val="0"/>
              </a:spcBef>
              <a:spcAft>
                <a:spcPts val="0"/>
              </a:spcAft>
            </a:pPr>
            <a:r>
              <a:rPr lang="en-US" sz="1200" b="1" dirty="0">
                <a:solidFill>
                  <a:schemeClr val="tx2"/>
                </a:solidFill>
                <a:latin typeface="Be Vietnam Pro" pitchFamily="2" charset="77"/>
                <a:ea typeface="Calibri" panose="020F0502020204030204" pitchFamily="34" charset="0"/>
                <a:cs typeface="Heebo" pitchFamily="2" charset="-79"/>
              </a:rPr>
              <a:t>6. Marketing Strategy</a:t>
            </a:r>
            <a:endParaRPr lang="en-US" sz="1200" b="1" dirty="0">
              <a:solidFill>
                <a:schemeClr val="tx2"/>
              </a:solidFill>
              <a:effectLst/>
              <a:latin typeface="Be Vietnam Pro" pitchFamily="2" charset="77"/>
              <a:ea typeface="Calibri" panose="020F0502020204030204" pitchFamily="34" charset="0"/>
              <a:cs typeface="Heebo" pitchFamily="2" charset="-79"/>
            </a:endParaRPr>
          </a:p>
        </p:txBody>
      </p:sp>
      <p:sp>
        <p:nvSpPr>
          <p:cNvPr id="46" name="Rectangle 45">
            <a:extLst>
              <a:ext uri="{FF2B5EF4-FFF2-40B4-BE49-F238E27FC236}">
                <a16:creationId xmlns:a16="http://schemas.microsoft.com/office/drawing/2014/main" id="{2A81BF2B-F97C-FD5A-231C-DEC9C79FA403}"/>
              </a:ext>
            </a:extLst>
          </p:cNvPr>
          <p:cNvSpPr/>
          <p:nvPr/>
        </p:nvSpPr>
        <p:spPr>
          <a:xfrm>
            <a:off x="685800" y="609810"/>
            <a:ext cx="5521036" cy="41563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Text Box 28">
            <a:extLst>
              <a:ext uri="{FF2B5EF4-FFF2-40B4-BE49-F238E27FC236}">
                <a16:creationId xmlns:a16="http://schemas.microsoft.com/office/drawing/2014/main" id="{FC9C69CC-5E4D-D6BE-B42E-D04A71AE854A}"/>
              </a:ext>
            </a:extLst>
          </p:cNvPr>
          <p:cNvSpPr txBox="1"/>
          <p:nvPr/>
        </p:nvSpPr>
        <p:spPr>
          <a:xfrm>
            <a:off x="685800" y="725924"/>
            <a:ext cx="5524500" cy="184666"/>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lgn="ctr">
              <a:spcBef>
                <a:spcPts val="0"/>
              </a:spcBef>
              <a:spcAft>
                <a:spcPts val="0"/>
              </a:spcAft>
            </a:pPr>
            <a:r>
              <a:rPr lang="en-US" sz="1200" b="1" dirty="0">
                <a:solidFill>
                  <a:schemeClr val="tx2"/>
                </a:solidFill>
                <a:latin typeface="Be Vietnam Pro" pitchFamily="2" charset="77"/>
                <a:ea typeface="Calibri" panose="020F0502020204030204" pitchFamily="34" charset="0"/>
                <a:cs typeface="Heebo" pitchFamily="2" charset="-79"/>
              </a:rPr>
              <a:t>5. The Competition</a:t>
            </a:r>
            <a:endParaRPr lang="en-US" sz="1200" b="1" dirty="0">
              <a:solidFill>
                <a:schemeClr val="tx2"/>
              </a:solidFill>
              <a:effectLst/>
              <a:latin typeface="Be Vietnam Pro" pitchFamily="2" charset="77"/>
              <a:ea typeface="Calibri" panose="020F0502020204030204" pitchFamily="34" charset="0"/>
              <a:cs typeface="Heebo" pitchFamily="2" charset="-79"/>
            </a:endParaRPr>
          </a:p>
        </p:txBody>
      </p:sp>
      <p:cxnSp>
        <p:nvCxnSpPr>
          <p:cNvPr id="15" name="Straight Connector 14">
            <a:extLst>
              <a:ext uri="{FF2B5EF4-FFF2-40B4-BE49-F238E27FC236}">
                <a16:creationId xmlns:a16="http://schemas.microsoft.com/office/drawing/2014/main" id="{C593C7F8-B920-F85E-0699-5258F451735A}"/>
              </a:ext>
            </a:extLst>
          </p:cNvPr>
          <p:cNvCxnSpPr>
            <a:cxnSpLocks/>
          </p:cNvCxnSpPr>
          <p:nvPr/>
        </p:nvCxnSpPr>
        <p:spPr>
          <a:xfrm>
            <a:off x="685800" y="1770485"/>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34" name="Text Box 28">
            <a:extLst>
              <a:ext uri="{FF2B5EF4-FFF2-40B4-BE49-F238E27FC236}">
                <a16:creationId xmlns:a16="http://schemas.microsoft.com/office/drawing/2014/main" id="{307E3EEC-5463-53E6-AEDF-60CCE9B13C6D}"/>
              </a:ext>
            </a:extLst>
          </p:cNvPr>
          <p:cNvSpPr txBox="1"/>
          <p:nvPr/>
        </p:nvSpPr>
        <p:spPr>
          <a:xfrm>
            <a:off x="685800" y="1283651"/>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Competition Name:</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39" name="Text Box 122">
            <a:extLst>
              <a:ext uri="{FF2B5EF4-FFF2-40B4-BE49-F238E27FC236}">
                <a16:creationId xmlns:a16="http://schemas.microsoft.com/office/drawing/2014/main" id="{1A492CB6-2035-911C-DB90-2AEFB4705D62}"/>
              </a:ext>
            </a:extLst>
          </p:cNvPr>
          <p:cNvSpPr txBox="1"/>
          <p:nvPr/>
        </p:nvSpPr>
        <p:spPr>
          <a:xfrm>
            <a:off x="2858472" y="1283651"/>
            <a:ext cx="3351828" cy="343171"/>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228600" marR="0" indent="-228600">
              <a:lnSpc>
                <a:spcPts val="1380"/>
              </a:lnSpc>
              <a:spcBef>
                <a:spcPts val="0"/>
              </a:spcBef>
              <a:buFont typeface="+mj-lt"/>
              <a:buAutoNum type="arabicPeriod"/>
            </a:pPr>
            <a:r>
              <a:rPr lang="en-US" sz="900" dirty="0">
                <a:effectLst/>
                <a:latin typeface="Be Vietnam Pro Light" pitchFamily="2" charset="77"/>
                <a:ea typeface="Times New Roman" panose="02020603050405020304" pitchFamily="18" charset="0"/>
              </a:rPr>
              <a:t>The value proposition should state how a product.</a:t>
            </a:r>
          </a:p>
          <a:p>
            <a:pPr marL="228600" marR="0" indent="-228600">
              <a:lnSpc>
                <a:spcPts val="1380"/>
              </a:lnSpc>
              <a:spcBef>
                <a:spcPts val="0"/>
              </a:spcBef>
              <a:buFont typeface="+mj-lt"/>
              <a:buAutoNum type="arabicPeriod"/>
            </a:pPr>
            <a:r>
              <a:rPr lang="en-US" sz="900" dirty="0">
                <a:latin typeface="Be Vietnam Pro Light" pitchFamily="2" charset="77"/>
                <a:ea typeface="Times New Roman" panose="02020603050405020304" pitchFamily="18" charset="0"/>
              </a:rPr>
              <a:t>S</a:t>
            </a:r>
            <a:r>
              <a:rPr lang="en-US" sz="900" dirty="0">
                <a:effectLst/>
                <a:latin typeface="Be Vietnam Pro Light" pitchFamily="2" charset="77"/>
                <a:ea typeface="Times New Roman" panose="02020603050405020304" pitchFamily="18" charset="0"/>
              </a:rPr>
              <a:t>olves the customer's problem</a:t>
            </a:r>
            <a:r>
              <a:rPr lang="en-US" sz="900" dirty="0">
                <a:latin typeface="Be Vietnam Pro Light" pitchFamily="2" charset="77"/>
                <a:ea typeface="Times New Roman" panose="02020603050405020304" pitchFamily="18" charset="0"/>
              </a:rPr>
              <a:t> </a:t>
            </a:r>
            <a:r>
              <a:rPr lang="en-US" sz="900" dirty="0">
                <a:effectLst/>
                <a:latin typeface="Be Vietnam Pro Light" pitchFamily="2" charset="77"/>
                <a:ea typeface="Times New Roman" panose="02020603050405020304" pitchFamily="18" charset="0"/>
              </a:rPr>
              <a:t>the benefits. </a:t>
            </a:r>
          </a:p>
        </p:txBody>
      </p:sp>
      <p:cxnSp>
        <p:nvCxnSpPr>
          <p:cNvPr id="56" name="Straight Connector 55">
            <a:extLst>
              <a:ext uri="{FF2B5EF4-FFF2-40B4-BE49-F238E27FC236}">
                <a16:creationId xmlns:a16="http://schemas.microsoft.com/office/drawing/2014/main" id="{29B1801B-DC88-7CBA-C896-E16BDBF9FE76}"/>
              </a:ext>
            </a:extLst>
          </p:cNvPr>
          <p:cNvCxnSpPr>
            <a:cxnSpLocks/>
          </p:cNvCxnSpPr>
          <p:nvPr/>
        </p:nvCxnSpPr>
        <p:spPr>
          <a:xfrm>
            <a:off x="685800" y="2582161"/>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57" name="Text Box 28">
            <a:extLst>
              <a:ext uri="{FF2B5EF4-FFF2-40B4-BE49-F238E27FC236}">
                <a16:creationId xmlns:a16="http://schemas.microsoft.com/office/drawing/2014/main" id="{E88724F8-0E24-0360-E085-C318ACCE046C}"/>
              </a:ext>
            </a:extLst>
          </p:cNvPr>
          <p:cNvSpPr txBox="1"/>
          <p:nvPr/>
        </p:nvSpPr>
        <p:spPr>
          <a:xfrm>
            <a:off x="685800" y="1889587"/>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Strengths:</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59" name="Text Box 122">
            <a:extLst>
              <a:ext uri="{FF2B5EF4-FFF2-40B4-BE49-F238E27FC236}">
                <a16:creationId xmlns:a16="http://schemas.microsoft.com/office/drawing/2014/main" id="{8AD90EFF-E543-F0F5-41DC-A255BFF86637}"/>
              </a:ext>
            </a:extLst>
          </p:cNvPr>
          <p:cNvSpPr txBox="1"/>
          <p:nvPr/>
        </p:nvSpPr>
        <p:spPr>
          <a:xfrm>
            <a:off x="2858472" y="1889587"/>
            <a:ext cx="3351828"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R="0">
              <a:lnSpc>
                <a:spcPts val="1380"/>
              </a:lnSpc>
              <a:spcBef>
                <a:spcPts val="0"/>
              </a:spcBef>
            </a:pPr>
            <a:r>
              <a:rPr lang="en-US" sz="900" dirty="0">
                <a:effectLst/>
                <a:latin typeface="Be Vietnam Pro Light" pitchFamily="2" charset="77"/>
                <a:ea typeface="Times New Roman" panose="02020603050405020304" pitchFamily="18" charset="0"/>
              </a:rPr>
              <a:t>Value proposition to the customer. In some cases, the strategy and the plan may be incorporated into one document, particularly for smaller companies that may.</a:t>
            </a:r>
          </a:p>
        </p:txBody>
      </p:sp>
      <p:cxnSp>
        <p:nvCxnSpPr>
          <p:cNvPr id="60" name="Straight Connector 59">
            <a:extLst>
              <a:ext uri="{FF2B5EF4-FFF2-40B4-BE49-F238E27FC236}">
                <a16:creationId xmlns:a16="http://schemas.microsoft.com/office/drawing/2014/main" id="{D3468907-BF93-EB3D-B239-0BEE334F8006}"/>
              </a:ext>
            </a:extLst>
          </p:cNvPr>
          <p:cNvCxnSpPr>
            <a:cxnSpLocks/>
          </p:cNvCxnSpPr>
          <p:nvPr/>
        </p:nvCxnSpPr>
        <p:spPr>
          <a:xfrm>
            <a:off x="685800" y="3416605"/>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61" name="Text Box 28">
            <a:extLst>
              <a:ext uri="{FF2B5EF4-FFF2-40B4-BE49-F238E27FC236}">
                <a16:creationId xmlns:a16="http://schemas.microsoft.com/office/drawing/2014/main" id="{7E3CE908-9444-E670-C0D3-386CA13F7AB1}"/>
              </a:ext>
            </a:extLst>
          </p:cNvPr>
          <p:cNvSpPr txBox="1"/>
          <p:nvPr/>
        </p:nvSpPr>
        <p:spPr>
          <a:xfrm>
            <a:off x="685800" y="2724031"/>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Weakness:</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64" name="Text Box 122">
            <a:extLst>
              <a:ext uri="{FF2B5EF4-FFF2-40B4-BE49-F238E27FC236}">
                <a16:creationId xmlns:a16="http://schemas.microsoft.com/office/drawing/2014/main" id="{C25F2607-EFDB-6EC7-8BC9-755B4FCB3CD1}"/>
              </a:ext>
            </a:extLst>
          </p:cNvPr>
          <p:cNvSpPr txBox="1"/>
          <p:nvPr/>
        </p:nvSpPr>
        <p:spPr>
          <a:xfrm>
            <a:off x="2858472" y="2724031"/>
            <a:ext cx="3351828"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R="0">
              <a:lnSpc>
                <a:spcPts val="1380"/>
              </a:lnSpc>
              <a:spcBef>
                <a:spcPts val="0"/>
              </a:spcBef>
            </a:pPr>
            <a:r>
              <a:rPr lang="en-US" sz="900" dirty="0">
                <a:effectLst/>
                <a:latin typeface="Be Vietnam Pro Light" pitchFamily="2" charset="77"/>
                <a:ea typeface="Times New Roman" panose="02020603050405020304" pitchFamily="18" charset="0"/>
              </a:rPr>
              <a:t>Value proposition to the customer. In some cases, the strategy and the plan may be incorporated into one document, particularly for smaller companies that may.</a:t>
            </a:r>
          </a:p>
        </p:txBody>
      </p:sp>
      <p:cxnSp>
        <p:nvCxnSpPr>
          <p:cNvPr id="65" name="Straight Connector 64">
            <a:extLst>
              <a:ext uri="{FF2B5EF4-FFF2-40B4-BE49-F238E27FC236}">
                <a16:creationId xmlns:a16="http://schemas.microsoft.com/office/drawing/2014/main" id="{320EDAB9-D62C-5394-4804-6F2E0C47D49C}"/>
              </a:ext>
            </a:extLst>
          </p:cNvPr>
          <p:cNvCxnSpPr>
            <a:cxnSpLocks/>
          </p:cNvCxnSpPr>
          <p:nvPr/>
        </p:nvCxnSpPr>
        <p:spPr>
          <a:xfrm>
            <a:off x="685800" y="4238492"/>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66" name="Text Box 28">
            <a:extLst>
              <a:ext uri="{FF2B5EF4-FFF2-40B4-BE49-F238E27FC236}">
                <a16:creationId xmlns:a16="http://schemas.microsoft.com/office/drawing/2014/main" id="{24DE2FE1-CA23-2DC2-5991-64AB5A78107B}"/>
              </a:ext>
            </a:extLst>
          </p:cNvPr>
          <p:cNvSpPr txBox="1"/>
          <p:nvPr/>
        </p:nvSpPr>
        <p:spPr>
          <a:xfrm>
            <a:off x="685800" y="3545918"/>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Opportunities:</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67" name="Text Box 122">
            <a:extLst>
              <a:ext uri="{FF2B5EF4-FFF2-40B4-BE49-F238E27FC236}">
                <a16:creationId xmlns:a16="http://schemas.microsoft.com/office/drawing/2014/main" id="{A95524DA-1B63-2CFB-D681-BDC213A49446}"/>
              </a:ext>
            </a:extLst>
          </p:cNvPr>
          <p:cNvSpPr txBox="1"/>
          <p:nvPr/>
        </p:nvSpPr>
        <p:spPr>
          <a:xfrm>
            <a:off x="2858472" y="3545918"/>
            <a:ext cx="3351828"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R="0">
              <a:lnSpc>
                <a:spcPts val="1380"/>
              </a:lnSpc>
              <a:spcBef>
                <a:spcPts val="0"/>
              </a:spcBef>
            </a:pPr>
            <a:r>
              <a:rPr lang="en-US" sz="900" dirty="0">
                <a:effectLst/>
                <a:latin typeface="Be Vietnam Pro Light" pitchFamily="2" charset="77"/>
                <a:ea typeface="Times New Roman" panose="02020603050405020304" pitchFamily="18" charset="0"/>
              </a:rPr>
              <a:t>Value proposition to the customer. In some cases, the strategy and the plan may be incorporated into one document, particularly for smaller companies that may.</a:t>
            </a:r>
          </a:p>
        </p:txBody>
      </p:sp>
      <p:cxnSp>
        <p:nvCxnSpPr>
          <p:cNvPr id="68" name="Straight Connector 67">
            <a:extLst>
              <a:ext uri="{FF2B5EF4-FFF2-40B4-BE49-F238E27FC236}">
                <a16:creationId xmlns:a16="http://schemas.microsoft.com/office/drawing/2014/main" id="{093CBFA7-899B-C518-5063-2C10341C2C69}"/>
              </a:ext>
            </a:extLst>
          </p:cNvPr>
          <p:cNvCxnSpPr>
            <a:cxnSpLocks/>
          </p:cNvCxnSpPr>
          <p:nvPr/>
        </p:nvCxnSpPr>
        <p:spPr>
          <a:xfrm>
            <a:off x="685800" y="5094862"/>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69" name="Text Box 28">
            <a:extLst>
              <a:ext uri="{FF2B5EF4-FFF2-40B4-BE49-F238E27FC236}">
                <a16:creationId xmlns:a16="http://schemas.microsoft.com/office/drawing/2014/main" id="{4C331111-5C6D-44D9-AF01-D18503713E4C}"/>
              </a:ext>
            </a:extLst>
          </p:cNvPr>
          <p:cNvSpPr txBox="1"/>
          <p:nvPr/>
        </p:nvSpPr>
        <p:spPr>
          <a:xfrm>
            <a:off x="685800" y="4402288"/>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Threats:</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70" name="Text Box 122">
            <a:extLst>
              <a:ext uri="{FF2B5EF4-FFF2-40B4-BE49-F238E27FC236}">
                <a16:creationId xmlns:a16="http://schemas.microsoft.com/office/drawing/2014/main" id="{71F37018-5F1E-42DF-8D13-E95E6A2B1DAE}"/>
              </a:ext>
            </a:extLst>
          </p:cNvPr>
          <p:cNvSpPr txBox="1"/>
          <p:nvPr/>
        </p:nvSpPr>
        <p:spPr>
          <a:xfrm>
            <a:off x="2858472" y="4402288"/>
            <a:ext cx="3351828"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R="0">
              <a:lnSpc>
                <a:spcPts val="1380"/>
              </a:lnSpc>
              <a:spcBef>
                <a:spcPts val="0"/>
              </a:spcBef>
            </a:pPr>
            <a:r>
              <a:rPr lang="en-US" sz="900" dirty="0">
                <a:effectLst/>
                <a:latin typeface="Be Vietnam Pro Light" pitchFamily="2" charset="77"/>
                <a:ea typeface="Times New Roman" panose="02020603050405020304" pitchFamily="18" charset="0"/>
              </a:rPr>
              <a:t>Value proposition to the customer. In some cases, the strategy and the plan may be incorporated into one document, particularly for smaller companies that may.</a:t>
            </a:r>
          </a:p>
        </p:txBody>
      </p:sp>
      <p:cxnSp>
        <p:nvCxnSpPr>
          <p:cNvPr id="72" name="Straight Connector 71">
            <a:extLst>
              <a:ext uri="{FF2B5EF4-FFF2-40B4-BE49-F238E27FC236}">
                <a16:creationId xmlns:a16="http://schemas.microsoft.com/office/drawing/2014/main" id="{5AEADFB2-81D1-C6D3-A660-37235BAB028F}"/>
              </a:ext>
            </a:extLst>
          </p:cNvPr>
          <p:cNvCxnSpPr>
            <a:cxnSpLocks/>
          </p:cNvCxnSpPr>
          <p:nvPr/>
        </p:nvCxnSpPr>
        <p:spPr>
          <a:xfrm>
            <a:off x="685800" y="6968088"/>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73" name="Text Box 122">
            <a:extLst>
              <a:ext uri="{FF2B5EF4-FFF2-40B4-BE49-F238E27FC236}">
                <a16:creationId xmlns:a16="http://schemas.microsoft.com/office/drawing/2014/main" id="{3FB8586F-6A41-4ACC-3912-5263DF3B01FA}"/>
              </a:ext>
            </a:extLst>
          </p:cNvPr>
          <p:cNvSpPr txBox="1"/>
          <p:nvPr/>
        </p:nvSpPr>
        <p:spPr>
          <a:xfrm>
            <a:off x="2858472" y="6169306"/>
            <a:ext cx="2798750"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Marketing Action Description:</a:t>
            </a:r>
          </a:p>
        </p:txBody>
      </p:sp>
      <p:sp>
        <p:nvSpPr>
          <p:cNvPr id="77" name="Text Box 28">
            <a:extLst>
              <a:ext uri="{FF2B5EF4-FFF2-40B4-BE49-F238E27FC236}">
                <a16:creationId xmlns:a16="http://schemas.microsoft.com/office/drawing/2014/main" id="{7429893C-C7B7-AE08-56C6-7F07B69BEA83}"/>
              </a:ext>
            </a:extLst>
          </p:cNvPr>
          <p:cNvSpPr txBox="1"/>
          <p:nvPr/>
        </p:nvSpPr>
        <p:spPr>
          <a:xfrm>
            <a:off x="685800" y="6170898"/>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Marketing Action 1</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78" name="Text Box 122">
            <a:extLst>
              <a:ext uri="{FF2B5EF4-FFF2-40B4-BE49-F238E27FC236}">
                <a16:creationId xmlns:a16="http://schemas.microsoft.com/office/drawing/2014/main" id="{F6F8D70A-68FF-C15B-9CC9-09AD8632DD5C}"/>
              </a:ext>
            </a:extLst>
          </p:cNvPr>
          <p:cNvSpPr txBox="1"/>
          <p:nvPr/>
        </p:nvSpPr>
        <p:spPr>
          <a:xfrm>
            <a:off x="2858472" y="6407501"/>
            <a:ext cx="3351828" cy="343171"/>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 how a product or brand solves the customer's problem, the benefits of the product.</a:t>
            </a:r>
          </a:p>
        </p:txBody>
      </p:sp>
      <p:sp>
        <p:nvSpPr>
          <p:cNvPr id="79" name="Text Box 122">
            <a:extLst>
              <a:ext uri="{FF2B5EF4-FFF2-40B4-BE49-F238E27FC236}">
                <a16:creationId xmlns:a16="http://schemas.microsoft.com/office/drawing/2014/main" id="{93639BF5-E3A8-87C7-3EF9-9C062E97E65F}"/>
              </a:ext>
            </a:extLst>
          </p:cNvPr>
          <p:cNvSpPr txBox="1"/>
          <p:nvPr/>
        </p:nvSpPr>
        <p:spPr>
          <a:xfrm>
            <a:off x="685800" y="6407501"/>
            <a:ext cx="1492284"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Estimated Price: $ 100</a:t>
            </a:r>
          </a:p>
        </p:txBody>
      </p:sp>
      <p:cxnSp>
        <p:nvCxnSpPr>
          <p:cNvPr id="80" name="Straight Connector 79">
            <a:extLst>
              <a:ext uri="{FF2B5EF4-FFF2-40B4-BE49-F238E27FC236}">
                <a16:creationId xmlns:a16="http://schemas.microsoft.com/office/drawing/2014/main" id="{27A13563-EC00-0789-40DF-D0E198B74031}"/>
              </a:ext>
            </a:extLst>
          </p:cNvPr>
          <p:cNvCxnSpPr>
            <a:cxnSpLocks/>
          </p:cNvCxnSpPr>
          <p:nvPr/>
        </p:nvCxnSpPr>
        <p:spPr>
          <a:xfrm>
            <a:off x="685800" y="8130189"/>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81" name="Text Box 122">
            <a:extLst>
              <a:ext uri="{FF2B5EF4-FFF2-40B4-BE49-F238E27FC236}">
                <a16:creationId xmlns:a16="http://schemas.microsoft.com/office/drawing/2014/main" id="{C90F6051-C306-89FF-5AE9-6532DFA1C3D5}"/>
              </a:ext>
            </a:extLst>
          </p:cNvPr>
          <p:cNvSpPr txBox="1"/>
          <p:nvPr/>
        </p:nvSpPr>
        <p:spPr>
          <a:xfrm>
            <a:off x="2858472" y="7145431"/>
            <a:ext cx="2798750"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Marketing Action Description:</a:t>
            </a:r>
          </a:p>
        </p:txBody>
      </p:sp>
      <p:sp>
        <p:nvSpPr>
          <p:cNvPr id="82" name="Text Box 28">
            <a:extLst>
              <a:ext uri="{FF2B5EF4-FFF2-40B4-BE49-F238E27FC236}">
                <a16:creationId xmlns:a16="http://schemas.microsoft.com/office/drawing/2014/main" id="{C76E4D17-6535-D720-1205-96B88798172D}"/>
              </a:ext>
            </a:extLst>
          </p:cNvPr>
          <p:cNvSpPr txBox="1"/>
          <p:nvPr/>
        </p:nvSpPr>
        <p:spPr>
          <a:xfrm>
            <a:off x="685800" y="7147023"/>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Marketing Action 2</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83" name="Text Box 122">
            <a:extLst>
              <a:ext uri="{FF2B5EF4-FFF2-40B4-BE49-F238E27FC236}">
                <a16:creationId xmlns:a16="http://schemas.microsoft.com/office/drawing/2014/main" id="{0F3E842E-3BD6-C5BC-62EA-26489ACAB0E9}"/>
              </a:ext>
            </a:extLst>
          </p:cNvPr>
          <p:cNvSpPr txBox="1"/>
          <p:nvPr/>
        </p:nvSpPr>
        <p:spPr>
          <a:xfrm>
            <a:off x="2858472" y="7383626"/>
            <a:ext cx="3351828"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R="0">
              <a:lnSpc>
                <a:spcPts val="1380"/>
              </a:lnSpc>
              <a:spcBef>
                <a:spcPts val="0"/>
              </a:spcBef>
            </a:pPr>
            <a:r>
              <a:rPr lang="en-US" sz="900" dirty="0">
                <a:effectLst/>
                <a:latin typeface="Be Vietnam Pro Light" pitchFamily="2" charset="77"/>
                <a:ea typeface="Times New Roman" panose="02020603050405020304" pitchFamily="18" charset="0"/>
              </a:rPr>
              <a:t>Value proposition to the customer. In some cases, the strategy and the plan may be incorporated into one document, particularly for smaller companies that may.</a:t>
            </a:r>
          </a:p>
        </p:txBody>
      </p:sp>
      <p:sp>
        <p:nvSpPr>
          <p:cNvPr id="84" name="Text Box 122">
            <a:extLst>
              <a:ext uri="{FF2B5EF4-FFF2-40B4-BE49-F238E27FC236}">
                <a16:creationId xmlns:a16="http://schemas.microsoft.com/office/drawing/2014/main" id="{ABBD2A6D-E0EB-FE98-414C-F9E14C13708D}"/>
              </a:ext>
            </a:extLst>
          </p:cNvPr>
          <p:cNvSpPr txBox="1"/>
          <p:nvPr/>
        </p:nvSpPr>
        <p:spPr>
          <a:xfrm>
            <a:off x="685800" y="7383626"/>
            <a:ext cx="1492284"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Estimated Price: $ 60</a:t>
            </a:r>
          </a:p>
        </p:txBody>
      </p:sp>
      <p:sp>
        <p:nvSpPr>
          <p:cNvPr id="86" name="Text Box 122">
            <a:extLst>
              <a:ext uri="{FF2B5EF4-FFF2-40B4-BE49-F238E27FC236}">
                <a16:creationId xmlns:a16="http://schemas.microsoft.com/office/drawing/2014/main" id="{8BAAD186-F661-8C7D-D686-53F320EC0463}"/>
              </a:ext>
            </a:extLst>
          </p:cNvPr>
          <p:cNvSpPr txBox="1"/>
          <p:nvPr/>
        </p:nvSpPr>
        <p:spPr>
          <a:xfrm>
            <a:off x="2858472" y="8397788"/>
            <a:ext cx="2798750"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Marketing Action Description:</a:t>
            </a:r>
          </a:p>
        </p:txBody>
      </p:sp>
      <p:sp>
        <p:nvSpPr>
          <p:cNvPr id="110" name="Text Box 28">
            <a:extLst>
              <a:ext uri="{FF2B5EF4-FFF2-40B4-BE49-F238E27FC236}">
                <a16:creationId xmlns:a16="http://schemas.microsoft.com/office/drawing/2014/main" id="{C53ADA10-6176-1CC4-2996-D90538A4D2C2}"/>
              </a:ext>
            </a:extLst>
          </p:cNvPr>
          <p:cNvSpPr txBox="1"/>
          <p:nvPr/>
        </p:nvSpPr>
        <p:spPr>
          <a:xfrm>
            <a:off x="685800" y="8399380"/>
            <a:ext cx="1163307"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Marketing Action 2</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114" name="Text Box 122">
            <a:extLst>
              <a:ext uri="{FF2B5EF4-FFF2-40B4-BE49-F238E27FC236}">
                <a16:creationId xmlns:a16="http://schemas.microsoft.com/office/drawing/2014/main" id="{6CE933D6-7E50-D2CD-130A-A746AF3FDD91}"/>
              </a:ext>
            </a:extLst>
          </p:cNvPr>
          <p:cNvSpPr txBox="1"/>
          <p:nvPr/>
        </p:nvSpPr>
        <p:spPr>
          <a:xfrm>
            <a:off x="2858472" y="8635983"/>
            <a:ext cx="3351828"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R="0">
              <a:lnSpc>
                <a:spcPts val="1380"/>
              </a:lnSpc>
              <a:spcBef>
                <a:spcPts val="0"/>
              </a:spcBef>
            </a:pPr>
            <a:r>
              <a:rPr lang="en-US" sz="900" dirty="0">
                <a:effectLst/>
                <a:latin typeface="Be Vietnam Pro Light" pitchFamily="2" charset="77"/>
                <a:ea typeface="Times New Roman" panose="02020603050405020304" pitchFamily="18" charset="0"/>
              </a:rPr>
              <a:t>Value proposition to the customer. In some cases, the strategy and the plan may be incorporated into one document, particularly for smaller companies that may.</a:t>
            </a:r>
          </a:p>
        </p:txBody>
      </p:sp>
      <p:sp>
        <p:nvSpPr>
          <p:cNvPr id="115" name="Text Box 122">
            <a:extLst>
              <a:ext uri="{FF2B5EF4-FFF2-40B4-BE49-F238E27FC236}">
                <a16:creationId xmlns:a16="http://schemas.microsoft.com/office/drawing/2014/main" id="{601C9243-4471-D140-6B6A-192BE345D440}"/>
              </a:ext>
            </a:extLst>
          </p:cNvPr>
          <p:cNvSpPr txBox="1"/>
          <p:nvPr/>
        </p:nvSpPr>
        <p:spPr>
          <a:xfrm>
            <a:off x="685800" y="8635983"/>
            <a:ext cx="1492284" cy="138499"/>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spcBef>
                <a:spcPts val="0"/>
              </a:spcBef>
            </a:pPr>
            <a:r>
              <a:rPr lang="en-US" sz="900" dirty="0">
                <a:effectLst/>
                <a:latin typeface="Be Vietnam Pro Light" pitchFamily="2" charset="77"/>
                <a:ea typeface="Times New Roman" panose="02020603050405020304" pitchFamily="18" charset="0"/>
              </a:rPr>
              <a:t>Estimated Price: $ 60</a:t>
            </a:r>
          </a:p>
        </p:txBody>
      </p:sp>
    </p:spTree>
    <p:extLst>
      <p:ext uri="{BB962C8B-B14F-4D97-AF65-F5344CB8AC3E}">
        <p14:creationId xmlns:p14="http://schemas.microsoft.com/office/powerpoint/2010/main" val="421935974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 name="Rectangle 48">
            <a:extLst>
              <a:ext uri="{FF2B5EF4-FFF2-40B4-BE49-F238E27FC236}">
                <a16:creationId xmlns:a16="http://schemas.microsoft.com/office/drawing/2014/main" id="{224B580E-3445-16DA-131B-EA5FAFC3C12B}"/>
              </a:ext>
            </a:extLst>
          </p:cNvPr>
          <p:cNvSpPr/>
          <p:nvPr/>
        </p:nvSpPr>
        <p:spPr>
          <a:xfrm>
            <a:off x="685800" y="4519930"/>
            <a:ext cx="5521036" cy="41563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Text Box 28">
            <a:extLst>
              <a:ext uri="{FF2B5EF4-FFF2-40B4-BE49-F238E27FC236}">
                <a16:creationId xmlns:a16="http://schemas.microsoft.com/office/drawing/2014/main" id="{6043E83F-256F-E3BE-8899-17DD9568EDFD}"/>
              </a:ext>
            </a:extLst>
          </p:cNvPr>
          <p:cNvSpPr txBox="1"/>
          <p:nvPr/>
        </p:nvSpPr>
        <p:spPr>
          <a:xfrm>
            <a:off x="685800" y="4636044"/>
            <a:ext cx="5524500" cy="184666"/>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lgn="ctr">
              <a:spcBef>
                <a:spcPts val="0"/>
              </a:spcBef>
              <a:spcAft>
                <a:spcPts val="0"/>
              </a:spcAft>
            </a:pPr>
            <a:r>
              <a:rPr lang="en-US" sz="1200" b="1" dirty="0">
                <a:solidFill>
                  <a:schemeClr val="tx2"/>
                </a:solidFill>
                <a:latin typeface="Be Vietnam Pro" pitchFamily="2" charset="77"/>
                <a:ea typeface="Calibri" panose="020F0502020204030204" pitchFamily="34" charset="0"/>
                <a:cs typeface="Heebo" pitchFamily="2" charset="-79"/>
              </a:rPr>
              <a:t>8. Financial Plan</a:t>
            </a:r>
            <a:endParaRPr lang="en-US" sz="1200" b="1" dirty="0">
              <a:solidFill>
                <a:schemeClr val="tx2"/>
              </a:solidFill>
              <a:effectLst/>
              <a:latin typeface="Be Vietnam Pro" pitchFamily="2" charset="77"/>
              <a:ea typeface="Calibri" panose="020F0502020204030204" pitchFamily="34" charset="0"/>
              <a:cs typeface="Heebo" pitchFamily="2" charset="-79"/>
            </a:endParaRPr>
          </a:p>
        </p:txBody>
      </p:sp>
      <p:sp>
        <p:nvSpPr>
          <p:cNvPr id="44" name="Rectangle 43">
            <a:extLst>
              <a:ext uri="{FF2B5EF4-FFF2-40B4-BE49-F238E27FC236}">
                <a16:creationId xmlns:a16="http://schemas.microsoft.com/office/drawing/2014/main" id="{90915E96-BF78-93C7-7D79-22E2D7E0552D}"/>
              </a:ext>
            </a:extLst>
          </p:cNvPr>
          <p:cNvSpPr/>
          <p:nvPr/>
        </p:nvSpPr>
        <p:spPr>
          <a:xfrm>
            <a:off x="685800" y="609810"/>
            <a:ext cx="5521036" cy="41563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Text Box 28">
            <a:extLst>
              <a:ext uri="{FF2B5EF4-FFF2-40B4-BE49-F238E27FC236}">
                <a16:creationId xmlns:a16="http://schemas.microsoft.com/office/drawing/2014/main" id="{F30D1601-C65D-C599-A0B1-6C9977D4062F}"/>
              </a:ext>
            </a:extLst>
          </p:cNvPr>
          <p:cNvSpPr txBox="1"/>
          <p:nvPr/>
        </p:nvSpPr>
        <p:spPr>
          <a:xfrm>
            <a:off x="685800" y="725924"/>
            <a:ext cx="5524500" cy="184666"/>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lgn="ctr">
              <a:spcBef>
                <a:spcPts val="0"/>
              </a:spcBef>
              <a:spcAft>
                <a:spcPts val="0"/>
              </a:spcAft>
            </a:pPr>
            <a:r>
              <a:rPr lang="en-US" sz="1200" b="1" dirty="0">
                <a:solidFill>
                  <a:schemeClr val="tx2"/>
                </a:solidFill>
                <a:latin typeface="Be Vietnam Pro" pitchFamily="2" charset="77"/>
                <a:ea typeface="Calibri" panose="020F0502020204030204" pitchFamily="34" charset="0"/>
                <a:cs typeface="Heebo" pitchFamily="2" charset="-79"/>
              </a:rPr>
              <a:t>7. Operation Plan</a:t>
            </a:r>
            <a:endParaRPr lang="en-US" sz="1200" b="1" dirty="0">
              <a:solidFill>
                <a:schemeClr val="tx2"/>
              </a:solidFill>
              <a:effectLst/>
              <a:latin typeface="Be Vietnam Pro" pitchFamily="2" charset="77"/>
              <a:ea typeface="Calibri" panose="020F0502020204030204" pitchFamily="34" charset="0"/>
              <a:cs typeface="Heebo" pitchFamily="2" charset="-79"/>
            </a:endParaRPr>
          </a:p>
        </p:txBody>
      </p:sp>
      <p:cxnSp>
        <p:nvCxnSpPr>
          <p:cNvPr id="15" name="Straight Connector 14">
            <a:extLst>
              <a:ext uri="{FF2B5EF4-FFF2-40B4-BE49-F238E27FC236}">
                <a16:creationId xmlns:a16="http://schemas.microsoft.com/office/drawing/2014/main" id="{C593C7F8-B920-F85E-0699-5258F451735A}"/>
              </a:ext>
            </a:extLst>
          </p:cNvPr>
          <p:cNvCxnSpPr>
            <a:cxnSpLocks/>
          </p:cNvCxnSpPr>
          <p:nvPr/>
        </p:nvCxnSpPr>
        <p:spPr>
          <a:xfrm>
            <a:off x="685800" y="1770485"/>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34" name="Text Box 28">
            <a:extLst>
              <a:ext uri="{FF2B5EF4-FFF2-40B4-BE49-F238E27FC236}">
                <a16:creationId xmlns:a16="http://schemas.microsoft.com/office/drawing/2014/main" id="{307E3EEC-5463-53E6-AEDF-60CCE9B13C6D}"/>
              </a:ext>
            </a:extLst>
          </p:cNvPr>
          <p:cNvSpPr txBox="1"/>
          <p:nvPr/>
        </p:nvSpPr>
        <p:spPr>
          <a:xfrm>
            <a:off x="647700" y="1283651"/>
            <a:ext cx="1873858"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Business Operational Hours:</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39" name="Text Box 122">
            <a:extLst>
              <a:ext uri="{FF2B5EF4-FFF2-40B4-BE49-F238E27FC236}">
                <a16:creationId xmlns:a16="http://schemas.microsoft.com/office/drawing/2014/main" id="{1A492CB6-2035-911C-DB90-2AEFB4705D62}"/>
              </a:ext>
            </a:extLst>
          </p:cNvPr>
          <p:cNvSpPr txBox="1"/>
          <p:nvPr/>
        </p:nvSpPr>
        <p:spPr>
          <a:xfrm>
            <a:off x="2858472" y="1283651"/>
            <a:ext cx="3351828" cy="343171"/>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R="0">
              <a:lnSpc>
                <a:spcPts val="1380"/>
              </a:lnSpc>
              <a:spcBef>
                <a:spcPts val="0"/>
              </a:spcBef>
            </a:pPr>
            <a:r>
              <a:rPr lang="en-US" sz="900" dirty="0">
                <a:effectLst/>
                <a:latin typeface="Be Vietnam Pro Light" pitchFamily="2" charset="77"/>
                <a:ea typeface="Times New Roman" panose="02020603050405020304" pitchFamily="18" charset="0"/>
              </a:rPr>
              <a:t>The value proposition should state how a product.</a:t>
            </a:r>
          </a:p>
          <a:p>
            <a:pPr marR="0">
              <a:lnSpc>
                <a:spcPts val="1380"/>
              </a:lnSpc>
              <a:spcBef>
                <a:spcPts val="0"/>
              </a:spcBef>
            </a:pPr>
            <a:r>
              <a:rPr lang="en-US" sz="900" dirty="0">
                <a:latin typeface="Be Vietnam Pro Light" pitchFamily="2" charset="77"/>
                <a:ea typeface="Times New Roman" panose="02020603050405020304" pitchFamily="18" charset="0"/>
              </a:rPr>
              <a:t>S</a:t>
            </a:r>
            <a:r>
              <a:rPr lang="en-US" sz="900" dirty="0">
                <a:effectLst/>
                <a:latin typeface="Be Vietnam Pro Light" pitchFamily="2" charset="77"/>
                <a:ea typeface="Times New Roman" panose="02020603050405020304" pitchFamily="18" charset="0"/>
              </a:rPr>
              <a:t>olves the customer's problem</a:t>
            </a:r>
            <a:r>
              <a:rPr lang="en-US" sz="900" dirty="0">
                <a:latin typeface="Be Vietnam Pro Light" pitchFamily="2" charset="77"/>
                <a:ea typeface="Times New Roman" panose="02020603050405020304" pitchFamily="18" charset="0"/>
              </a:rPr>
              <a:t> </a:t>
            </a:r>
            <a:r>
              <a:rPr lang="en-US" sz="900" dirty="0">
                <a:effectLst/>
                <a:latin typeface="Be Vietnam Pro Light" pitchFamily="2" charset="77"/>
                <a:ea typeface="Times New Roman" panose="02020603050405020304" pitchFamily="18" charset="0"/>
              </a:rPr>
              <a:t>the benefits. </a:t>
            </a:r>
          </a:p>
        </p:txBody>
      </p:sp>
      <p:cxnSp>
        <p:nvCxnSpPr>
          <p:cNvPr id="56" name="Straight Connector 55">
            <a:extLst>
              <a:ext uri="{FF2B5EF4-FFF2-40B4-BE49-F238E27FC236}">
                <a16:creationId xmlns:a16="http://schemas.microsoft.com/office/drawing/2014/main" id="{29B1801B-DC88-7CBA-C896-E16BDBF9FE76}"/>
              </a:ext>
            </a:extLst>
          </p:cNvPr>
          <p:cNvCxnSpPr>
            <a:cxnSpLocks/>
          </p:cNvCxnSpPr>
          <p:nvPr/>
        </p:nvCxnSpPr>
        <p:spPr>
          <a:xfrm>
            <a:off x="685800" y="2582161"/>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57" name="Text Box 28">
            <a:extLst>
              <a:ext uri="{FF2B5EF4-FFF2-40B4-BE49-F238E27FC236}">
                <a16:creationId xmlns:a16="http://schemas.microsoft.com/office/drawing/2014/main" id="{E88724F8-0E24-0360-E085-C318ACCE046C}"/>
              </a:ext>
            </a:extLst>
          </p:cNvPr>
          <p:cNvSpPr txBox="1"/>
          <p:nvPr/>
        </p:nvSpPr>
        <p:spPr>
          <a:xfrm>
            <a:off x="647700" y="1889587"/>
            <a:ext cx="1873858"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Facilities &amp; Equipment:</a:t>
            </a:r>
            <a:endParaRPr lang="en-US" sz="900" dirty="0">
              <a:solidFill>
                <a:schemeClr val="tx2"/>
              </a:solidFill>
              <a:effectLst/>
              <a:latin typeface="Heebo" pitchFamily="2" charset="-79"/>
              <a:ea typeface="Calibri" panose="020F0502020204030204" pitchFamily="34" charset="0"/>
              <a:cs typeface="Heebo" pitchFamily="2" charset="-79"/>
            </a:endParaRPr>
          </a:p>
        </p:txBody>
      </p:sp>
      <p:cxnSp>
        <p:nvCxnSpPr>
          <p:cNvPr id="60" name="Straight Connector 59">
            <a:extLst>
              <a:ext uri="{FF2B5EF4-FFF2-40B4-BE49-F238E27FC236}">
                <a16:creationId xmlns:a16="http://schemas.microsoft.com/office/drawing/2014/main" id="{D3468907-BF93-EB3D-B239-0BEE334F8006}"/>
              </a:ext>
            </a:extLst>
          </p:cNvPr>
          <p:cNvCxnSpPr>
            <a:cxnSpLocks/>
          </p:cNvCxnSpPr>
          <p:nvPr/>
        </p:nvCxnSpPr>
        <p:spPr>
          <a:xfrm>
            <a:off x="685800" y="3416605"/>
            <a:ext cx="5524500"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61" name="Text Box 28">
            <a:extLst>
              <a:ext uri="{FF2B5EF4-FFF2-40B4-BE49-F238E27FC236}">
                <a16:creationId xmlns:a16="http://schemas.microsoft.com/office/drawing/2014/main" id="{7E3CE908-9444-E670-C0D3-386CA13F7AB1}"/>
              </a:ext>
            </a:extLst>
          </p:cNvPr>
          <p:cNvSpPr txBox="1"/>
          <p:nvPr/>
        </p:nvSpPr>
        <p:spPr>
          <a:xfrm>
            <a:off x="647700" y="2724031"/>
            <a:ext cx="1873858"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Vendors / Supplies:</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64" name="Text Box 122">
            <a:extLst>
              <a:ext uri="{FF2B5EF4-FFF2-40B4-BE49-F238E27FC236}">
                <a16:creationId xmlns:a16="http://schemas.microsoft.com/office/drawing/2014/main" id="{C25F2607-EFDB-6EC7-8BC9-755B4FCB3CD1}"/>
              </a:ext>
            </a:extLst>
          </p:cNvPr>
          <p:cNvSpPr txBox="1"/>
          <p:nvPr/>
        </p:nvSpPr>
        <p:spPr>
          <a:xfrm>
            <a:off x="2858472" y="2724031"/>
            <a:ext cx="3351828"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228600" marR="0" indent="-228600">
              <a:lnSpc>
                <a:spcPts val="1380"/>
              </a:lnSpc>
              <a:spcBef>
                <a:spcPts val="0"/>
              </a:spcBef>
              <a:buFont typeface="+mj-lt"/>
              <a:buAutoNum type="arabicPeriod"/>
            </a:pPr>
            <a:r>
              <a:rPr lang="en-US" sz="900" dirty="0">
                <a:effectLst/>
                <a:latin typeface="Be Vietnam Pro Light" pitchFamily="2" charset="77"/>
                <a:ea typeface="Times New Roman" panose="02020603050405020304" pitchFamily="18" charset="0"/>
              </a:rPr>
              <a:t>Value proposition to the customer.</a:t>
            </a:r>
          </a:p>
          <a:p>
            <a:pPr marL="228600" marR="0" indent="-228600">
              <a:lnSpc>
                <a:spcPts val="1380"/>
              </a:lnSpc>
              <a:spcBef>
                <a:spcPts val="0"/>
              </a:spcBef>
              <a:buFont typeface="+mj-lt"/>
              <a:buAutoNum type="arabicPeriod"/>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strategy and the plan may be incorporated.</a:t>
            </a:r>
          </a:p>
          <a:p>
            <a:pPr marL="228600" marR="0" indent="-228600">
              <a:lnSpc>
                <a:spcPts val="1380"/>
              </a:lnSpc>
              <a:spcBef>
                <a:spcPts val="0"/>
              </a:spcBef>
              <a:buFont typeface="+mj-lt"/>
              <a:buAutoNum type="arabicPeriod"/>
            </a:pPr>
            <a:r>
              <a:rPr lang="en-US" sz="900" dirty="0">
                <a:latin typeface="Be Vietnam Pro Light" pitchFamily="2" charset="77"/>
                <a:ea typeface="Times New Roman" panose="02020603050405020304" pitchFamily="18" charset="0"/>
              </a:rPr>
              <a:t>P</a:t>
            </a:r>
            <a:r>
              <a:rPr lang="en-US" sz="900" dirty="0">
                <a:effectLst/>
                <a:latin typeface="Be Vietnam Pro Light" pitchFamily="2" charset="77"/>
                <a:ea typeface="Times New Roman" panose="02020603050405020304" pitchFamily="18" charset="0"/>
              </a:rPr>
              <a:t>articularly for smaller companies that may.</a:t>
            </a:r>
          </a:p>
        </p:txBody>
      </p:sp>
      <p:sp>
        <p:nvSpPr>
          <p:cNvPr id="66" name="Text Box 28">
            <a:extLst>
              <a:ext uri="{FF2B5EF4-FFF2-40B4-BE49-F238E27FC236}">
                <a16:creationId xmlns:a16="http://schemas.microsoft.com/office/drawing/2014/main" id="{24DE2FE1-CA23-2DC2-5991-64AB5A78107B}"/>
              </a:ext>
            </a:extLst>
          </p:cNvPr>
          <p:cNvSpPr txBox="1"/>
          <p:nvPr/>
        </p:nvSpPr>
        <p:spPr>
          <a:xfrm>
            <a:off x="647700" y="3545918"/>
            <a:ext cx="1873858"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Employees Needed:</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43" name="Text Box 122">
            <a:extLst>
              <a:ext uri="{FF2B5EF4-FFF2-40B4-BE49-F238E27FC236}">
                <a16:creationId xmlns:a16="http://schemas.microsoft.com/office/drawing/2014/main" id="{A58C62C5-2F5C-6B11-90EB-268485D9711C}"/>
              </a:ext>
            </a:extLst>
          </p:cNvPr>
          <p:cNvSpPr txBox="1"/>
          <p:nvPr/>
        </p:nvSpPr>
        <p:spPr>
          <a:xfrm>
            <a:off x="3173103" y="1829775"/>
            <a:ext cx="1284597"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a:t>
            </a:r>
          </a:p>
          <a:p>
            <a:pPr marL="0" marR="0">
              <a:lnSpc>
                <a:spcPts val="1380"/>
              </a:lnSpc>
              <a:spcBef>
                <a:spcPts val="0"/>
              </a:spcBef>
            </a:pPr>
            <a:r>
              <a:rPr lang="en-US" sz="900" dirty="0">
                <a:effectLst/>
                <a:latin typeface="Be Vietnam Pro Light" pitchFamily="2" charset="77"/>
                <a:ea typeface="Times New Roman" panose="02020603050405020304" pitchFamily="18" charset="0"/>
              </a:rPr>
              <a:t>Product or brand.</a:t>
            </a:r>
          </a:p>
        </p:txBody>
      </p:sp>
      <p:sp>
        <p:nvSpPr>
          <p:cNvPr id="50" name="Text Box 122">
            <a:extLst>
              <a:ext uri="{FF2B5EF4-FFF2-40B4-BE49-F238E27FC236}">
                <a16:creationId xmlns:a16="http://schemas.microsoft.com/office/drawing/2014/main" id="{7B89DA86-12ED-B656-8C72-27B0A9A0C048}"/>
              </a:ext>
            </a:extLst>
          </p:cNvPr>
          <p:cNvSpPr txBox="1"/>
          <p:nvPr/>
        </p:nvSpPr>
        <p:spPr>
          <a:xfrm>
            <a:off x="4935239" y="1829775"/>
            <a:ext cx="1284597"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a:t>
            </a:r>
          </a:p>
          <a:p>
            <a:pPr marL="0" marR="0">
              <a:lnSpc>
                <a:spcPts val="1380"/>
              </a:lnSpc>
              <a:spcBef>
                <a:spcPts val="0"/>
              </a:spcBef>
            </a:pPr>
            <a:r>
              <a:rPr lang="en-US" sz="900" dirty="0">
                <a:effectLst/>
                <a:latin typeface="Be Vietnam Pro Light" pitchFamily="2" charset="77"/>
                <a:ea typeface="Times New Roman" panose="02020603050405020304" pitchFamily="18" charset="0"/>
              </a:rPr>
              <a:t>Product or brand.</a:t>
            </a:r>
          </a:p>
        </p:txBody>
      </p:sp>
      <p:sp>
        <p:nvSpPr>
          <p:cNvPr id="54" name="Text Box 122">
            <a:extLst>
              <a:ext uri="{FF2B5EF4-FFF2-40B4-BE49-F238E27FC236}">
                <a16:creationId xmlns:a16="http://schemas.microsoft.com/office/drawing/2014/main" id="{A280CE31-B9ED-6ABC-07CE-4C0CA932BF72}"/>
              </a:ext>
            </a:extLst>
          </p:cNvPr>
          <p:cNvSpPr txBox="1"/>
          <p:nvPr/>
        </p:nvSpPr>
        <p:spPr>
          <a:xfrm>
            <a:off x="3173103" y="3536930"/>
            <a:ext cx="1284597" cy="522707"/>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a:t>
            </a:r>
          </a:p>
          <a:p>
            <a:pPr marL="0" marR="0">
              <a:lnSpc>
                <a:spcPts val="1380"/>
              </a:lnSpc>
              <a:spcBef>
                <a:spcPts val="0"/>
              </a:spcBef>
            </a:pPr>
            <a:r>
              <a:rPr lang="en-US" sz="900" dirty="0">
                <a:effectLst/>
                <a:latin typeface="Be Vietnam Pro Light" pitchFamily="2" charset="77"/>
                <a:ea typeface="Times New Roman" panose="02020603050405020304" pitchFamily="18" charset="0"/>
              </a:rPr>
              <a:t>Product or brand.</a:t>
            </a:r>
          </a:p>
        </p:txBody>
      </p:sp>
      <p:sp>
        <p:nvSpPr>
          <p:cNvPr id="75" name="Text Box 122">
            <a:extLst>
              <a:ext uri="{FF2B5EF4-FFF2-40B4-BE49-F238E27FC236}">
                <a16:creationId xmlns:a16="http://schemas.microsoft.com/office/drawing/2014/main" id="{6CBD8477-AA16-3A05-67F2-4A720868906F}"/>
              </a:ext>
            </a:extLst>
          </p:cNvPr>
          <p:cNvSpPr txBox="1"/>
          <p:nvPr/>
        </p:nvSpPr>
        <p:spPr>
          <a:xfrm>
            <a:off x="4935239" y="3536930"/>
            <a:ext cx="1284597" cy="343171"/>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marL="0" marR="0">
              <a:lnSpc>
                <a:spcPts val="1380"/>
              </a:lnSpc>
              <a:spcBef>
                <a:spcPts val="0"/>
              </a:spcBef>
            </a:pPr>
            <a:r>
              <a:rPr lang="en-US" sz="900" dirty="0">
                <a:effectLst/>
                <a:latin typeface="Be Vietnam Pro Light" pitchFamily="2" charset="77"/>
                <a:ea typeface="Times New Roman" panose="02020603050405020304" pitchFamily="18" charset="0"/>
              </a:rPr>
              <a:t>The value proposition.</a:t>
            </a:r>
          </a:p>
          <a:p>
            <a:pPr marL="0" marR="0">
              <a:lnSpc>
                <a:spcPts val="1380"/>
              </a:lnSpc>
              <a:spcBef>
                <a:spcPts val="0"/>
              </a:spcBef>
            </a:pPr>
            <a:r>
              <a:rPr lang="en-US" sz="900" dirty="0">
                <a:latin typeface="Be Vietnam Pro Light" pitchFamily="2" charset="77"/>
                <a:ea typeface="Times New Roman" panose="02020603050405020304" pitchFamily="18" charset="0"/>
              </a:rPr>
              <a:t>T</a:t>
            </a:r>
            <a:r>
              <a:rPr lang="en-US" sz="900" dirty="0">
                <a:effectLst/>
                <a:latin typeface="Be Vietnam Pro Light" pitchFamily="2" charset="77"/>
                <a:ea typeface="Times New Roman" panose="02020603050405020304" pitchFamily="18" charset="0"/>
              </a:rPr>
              <a:t>he benefits.</a:t>
            </a:r>
          </a:p>
        </p:txBody>
      </p:sp>
      <p:graphicFrame>
        <p:nvGraphicFramePr>
          <p:cNvPr id="5" name="Table 5">
            <a:extLst>
              <a:ext uri="{FF2B5EF4-FFF2-40B4-BE49-F238E27FC236}">
                <a16:creationId xmlns:a16="http://schemas.microsoft.com/office/drawing/2014/main" id="{87BC52A4-F244-1F1B-60A0-A079EFD56D69}"/>
              </a:ext>
            </a:extLst>
          </p:cNvPr>
          <p:cNvGraphicFramePr>
            <a:graphicFrameLocks noGrp="1"/>
          </p:cNvGraphicFramePr>
          <p:nvPr>
            <p:extLst>
              <p:ext uri="{D42A27DB-BD31-4B8C-83A1-F6EECF244321}">
                <p14:modId xmlns:p14="http://schemas.microsoft.com/office/powerpoint/2010/main" val="3501602909"/>
              </p:ext>
            </p:extLst>
          </p:nvPr>
        </p:nvGraphicFramePr>
        <p:xfrm>
          <a:off x="685800" y="5282886"/>
          <a:ext cx="5524498" cy="1478964"/>
        </p:xfrm>
        <a:graphic>
          <a:graphicData uri="http://schemas.openxmlformats.org/drawingml/2006/table">
            <a:tbl>
              <a:tblPr firstRow="1" bandRow="1">
                <a:tableStyleId>{D27102A9-8310-4765-A935-A1911B00CA55}</a:tableStyleId>
              </a:tblPr>
              <a:tblGrid>
                <a:gridCol w="1960771">
                  <a:extLst>
                    <a:ext uri="{9D8B030D-6E8A-4147-A177-3AD203B41FA5}">
                      <a16:colId xmlns:a16="http://schemas.microsoft.com/office/drawing/2014/main" val="2711524736"/>
                    </a:ext>
                  </a:extLst>
                </a:gridCol>
                <a:gridCol w="1187909">
                  <a:extLst>
                    <a:ext uri="{9D8B030D-6E8A-4147-A177-3AD203B41FA5}">
                      <a16:colId xmlns:a16="http://schemas.microsoft.com/office/drawing/2014/main" val="495439415"/>
                    </a:ext>
                  </a:extLst>
                </a:gridCol>
                <a:gridCol w="1187909">
                  <a:extLst>
                    <a:ext uri="{9D8B030D-6E8A-4147-A177-3AD203B41FA5}">
                      <a16:colId xmlns:a16="http://schemas.microsoft.com/office/drawing/2014/main" val="486745266"/>
                    </a:ext>
                  </a:extLst>
                </a:gridCol>
                <a:gridCol w="1187909">
                  <a:extLst>
                    <a:ext uri="{9D8B030D-6E8A-4147-A177-3AD203B41FA5}">
                      <a16:colId xmlns:a16="http://schemas.microsoft.com/office/drawing/2014/main" val="571266924"/>
                    </a:ext>
                  </a:extLst>
                </a:gridCol>
              </a:tblGrid>
              <a:tr h="246494">
                <a:tc>
                  <a:txBody>
                    <a:bodyPr/>
                    <a:lstStyle/>
                    <a:p>
                      <a:r>
                        <a:rPr lang="en-US" sz="900" b="1" i="0" dirty="0">
                          <a:solidFill>
                            <a:schemeClr val="tx2"/>
                          </a:solidFill>
                          <a:latin typeface="Be Vietnam Pro SemiBold" pitchFamily="2" charset="77"/>
                        </a:rPr>
                        <a:t>Income</a:t>
                      </a:r>
                    </a:p>
                  </a:txBody>
                  <a:tcPr anchor="ctr">
                    <a:lnT w="12700" cap="flat" cmpd="sng" algn="ctr">
                      <a:noFill/>
                      <a:prstDash val="solid"/>
                      <a:round/>
                      <a:headEnd type="none" w="med" len="med"/>
                      <a:tailEnd type="none" w="med" len="med"/>
                    </a:lnT>
                    <a:lnB w="12700" cap="flat" cmpd="sng" algn="ctr">
                      <a:solidFill>
                        <a:schemeClr val="tx2"/>
                      </a:solidFill>
                      <a:prstDash val="solid"/>
                      <a:round/>
                      <a:headEnd type="none" w="med" len="med"/>
                      <a:tailEnd type="none" w="med" len="med"/>
                    </a:lnB>
                  </a:tcPr>
                </a:tc>
                <a:tc>
                  <a:txBody>
                    <a:bodyPr/>
                    <a:lstStyle/>
                    <a:p>
                      <a:r>
                        <a:rPr lang="en-US" sz="900" b="1" i="0" dirty="0">
                          <a:solidFill>
                            <a:schemeClr val="tx2"/>
                          </a:solidFill>
                          <a:latin typeface="Be Vietnam Pro SemiBold" pitchFamily="2" charset="77"/>
                        </a:rPr>
                        <a:t>2021</a:t>
                      </a:r>
                    </a:p>
                  </a:txBody>
                  <a:tcPr anchor="ctr">
                    <a:lnT w="12700" cap="flat" cmpd="sng" algn="ctr">
                      <a:noFill/>
                      <a:prstDash val="solid"/>
                      <a:round/>
                      <a:headEnd type="none" w="med" len="med"/>
                      <a:tailEnd type="none" w="med" len="med"/>
                    </a:lnT>
                    <a:lnB w="12700" cap="flat" cmpd="sng" algn="ctr">
                      <a:solidFill>
                        <a:schemeClr val="tx2"/>
                      </a:solidFill>
                      <a:prstDash val="solid"/>
                      <a:round/>
                      <a:headEnd type="none" w="med" len="med"/>
                      <a:tailEnd type="none" w="med" len="med"/>
                    </a:lnB>
                  </a:tcPr>
                </a:tc>
                <a:tc>
                  <a:txBody>
                    <a:bodyPr/>
                    <a:lstStyle/>
                    <a:p>
                      <a:r>
                        <a:rPr lang="en-US" sz="900" b="1" i="0" dirty="0">
                          <a:solidFill>
                            <a:schemeClr val="tx2"/>
                          </a:solidFill>
                          <a:latin typeface="Be Vietnam Pro SemiBold" pitchFamily="2" charset="77"/>
                        </a:rPr>
                        <a:t>2022</a:t>
                      </a:r>
                    </a:p>
                  </a:txBody>
                  <a:tcPr anchor="ctr">
                    <a:lnT w="12700" cap="flat" cmpd="sng" algn="ctr">
                      <a:noFill/>
                      <a:prstDash val="solid"/>
                      <a:round/>
                      <a:headEnd type="none" w="med" len="med"/>
                      <a:tailEnd type="none" w="med" len="med"/>
                    </a:lnT>
                    <a:lnB w="12700" cap="flat" cmpd="sng" algn="ctr">
                      <a:solidFill>
                        <a:schemeClr val="tx2"/>
                      </a:solidFill>
                      <a:prstDash val="solid"/>
                      <a:round/>
                      <a:headEnd type="none" w="med" len="med"/>
                      <a:tailEnd type="none" w="med" len="med"/>
                    </a:lnB>
                  </a:tcPr>
                </a:tc>
                <a:tc>
                  <a:txBody>
                    <a:bodyPr/>
                    <a:lstStyle/>
                    <a:p>
                      <a:r>
                        <a:rPr lang="en-US" sz="900" b="1" i="0" dirty="0">
                          <a:solidFill>
                            <a:schemeClr val="tx2"/>
                          </a:solidFill>
                          <a:latin typeface="Be Vietnam Pro SemiBold" pitchFamily="2" charset="77"/>
                        </a:rPr>
                        <a:t>2023</a:t>
                      </a:r>
                    </a:p>
                  </a:txBody>
                  <a:tcPr anchor="ctr">
                    <a:lnT w="12700" cap="flat" cmpd="sng" algn="ctr">
                      <a:noFill/>
                      <a:prstDash val="solid"/>
                      <a:round/>
                      <a:headEnd type="none" w="med" len="med"/>
                      <a:tailEnd type="none" w="med" len="med"/>
                    </a:lnT>
                    <a:lnB w="12700" cap="flat" cmpd="sng" algn="ctr">
                      <a:solidFill>
                        <a:schemeClr val="tx2"/>
                      </a:solidFill>
                      <a:prstDash val="solid"/>
                      <a:round/>
                      <a:headEnd type="none" w="med" len="med"/>
                      <a:tailEnd type="none" w="med" len="med"/>
                    </a:lnB>
                  </a:tcPr>
                </a:tc>
                <a:extLst>
                  <a:ext uri="{0D108BD9-81ED-4DB2-BD59-A6C34878D82A}">
                    <a16:rowId xmlns:a16="http://schemas.microsoft.com/office/drawing/2014/main" val="922772405"/>
                  </a:ext>
                </a:extLst>
              </a:tr>
              <a:tr h="246494">
                <a:tc>
                  <a:txBody>
                    <a:bodyPr/>
                    <a:lstStyle/>
                    <a:p>
                      <a:r>
                        <a:rPr lang="en-US" sz="900" b="0" i="0" dirty="0">
                          <a:latin typeface="Be Vietnam Pro Light" pitchFamily="2" charset="77"/>
                        </a:rPr>
                        <a:t>Description One</a:t>
                      </a:r>
                    </a:p>
                  </a:txBody>
                  <a:tcPr anchor="ctr">
                    <a:lnT w="12700" cap="flat" cmpd="sng" algn="ctr">
                      <a:solidFill>
                        <a:schemeClr val="tx2"/>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tc>
                  <a:txBody>
                    <a:bodyPr/>
                    <a:lstStyle/>
                    <a:p>
                      <a:r>
                        <a:rPr lang="en-US" sz="900" b="0" i="0" dirty="0">
                          <a:latin typeface="Be Vietnam Pro Light" pitchFamily="2" charset="77"/>
                        </a:rPr>
                        <a:t>$1000</a:t>
                      </a:r>
                    </a:p>
                  </a:txBody>
                  <a:tcPr anchor="ctr">
                    <a:lnT w="12700" cap="flat" cmpd="sng" algn="ctr">
                      <a:solidFill>
                        <a:schemeClr val="tx2"/>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tc>
                  <a:txBody>
                    <a:bodyPr/>
                    <a:lstStyle/>
                    <a:p>
                      <a:r>
                        <a:rPr lang="en-US" sz="900" b="0" i="0" dirty="0">
                          <a:latin typeface="Be Vietnam Pro Light" pitchFamily="2" charset="77"/>
                        </a:rPr>
                        <a:t>$200</a:t>
                      </a:r>
                    </a:p>
                  </a:txBody>
                  <a:tcPr anchor="ctr">
                    <a:lnT w="12700" cap="flat" cmpd="sng" algn="ctr">
                      <a:solidFill>
                        <a:schemeClr val="tx2"/>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tc>
                  <a:txBody>
                    <a:bodyPr/>
                    <a:lstStyle/>
                    <a:p>
                      <a:r>
                        <a:rPr lang="en-US" sz="900" b="0" i="0" dirty="0">
                          <a:latin typeface="Be Vietnam Pro Light" pitchFamily="2" charset="77"/>
                        </a:rPr>
                        <a:t>$1000</a:t>
                      </a:r>
                    </a:p>
                  </a:txBody>
                  <a:tcPr anchor="ctr">
                    <a:lnT w="12700" cap="flat" cmpd="sng" algn="ctr">
                      <a:solidFill>
                        <a:schemeClr val="tx2"/>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062299710"/>
                  </a:ext>
                </a:extLst>
              </a:tr>
              <a:tr h="246494">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en-US" sz="900" b="0" i="0" dirty="0">
                          <a:latin typeface="Be Vietnam Pro Light" pitchFamily="2" charset="77"/>
                        </a:rPr>
                        <a:t>Description Two</a:t>
                      </a:r>
                    </a:p>
                  </a:txBody>
                  <a:tcPr anchor="ctr">
                    <a:lnT w="6350" cap="flat" cmpd="sng" algn="ctr">
                      <a:solidFill>
                        <a:schemeClr val="bg1">
                          <a:lumMod val="85000"/>
                        </a:schemeClr>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tc>
                  <a:txBody>
                    <a:bodyPr/>
                    <a:lstStyle/>
                    <a:p>
                      <a:r>
                        <a:rPr lang="en-US" sz="900" b="0" i="0" dirty="0">
                          <a:latin typeface="Be Vietnam Pro Light" pitchFamily="2" charset="77"/>
                        </a:rPr>
                        <a:t>$600</a:t>
                      </a:r>
                    </a:p>
                  </a:txBody>
                  <a:tcPr anchor="ctr">
                    <a:lnT w="6350" cap="flat" cmpd="sng" algn="ctr">
                      <a:solidFill>
                        <a:schemeClr val="bg1">
                          <a:lumMod val="85000"/>
                        </a:schemeClr>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tc>
                  <a:txBody>
                    <a:bodyPr/>
                    <a:lstStyle/>
                    <a:p>
                      <a:r>
                        <a:rPr lang="en-US" sz="900" b="0" i="0" dirty="0">
                          <a:latin typeface="Be Vietnam Pro Light" pitchFamily="2" charset="77"/>
                        </a:rPr>
                        <a:t>$4000</a:t>
                      </a:r>
                    </a:p>
                  </a:txBody>
                  <a:tcPr anchor="ctr">
                    <a:lnT w="6350" cap="flat" cmpd="sng" algn="ctr">
                      <a:solidFill>
                        <a:schemeClr val="bg1">
                          <a:lumMod val="85000"/>
                        </a:schemeClr>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tc>
                  <a:txBody>
                    <a:bodyPr/>
                    <a:lstStyle/>
                    <a:p>
                      <a:r>
                        <a:rPr lang="en-US" sz="900" b="0" i="0" dirty="0">
                          <a:latin typeface="Be Vietnam Pro Light" pitchFamily="2" charset="77"/>
                        </a:rPr>
                        <a:t>$1000</a:t>
                      </a:r>
                    </a:p>
                  </a:txBody>
                  <a:tcPr anchor="ctr">
                    <a:lnT w="6350" cap="flat" cmpd="sng" algn="ctr">
                      <a:solidFill>
                        <a:schemeClr val="bg1">
                          <a:lumMod val="85000"/>
                        </a:schemeClr>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3989081162"/>
                  </a:ext>
                </a:extLst>
              </a:tr>
              <a:tr h="246494">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en-US" sz="900" b="0" i="0" dirty="0">
                          <a:latin typeface="Be Vietnam Pro Light" pitchFamily="2" charset="77"/>
                        </a:rPr>
                        <a:t>Description Three</a:t>
                      </a:r>
                    </a:p>
                  </a:txBody>
                  <a:tcPr anchor="ctr">
                    <a:lnT w="6350" cap="flat" cmpd="sng" algn="ctr">
                      <a:solidFill>
                        <a:schemeClr val="bg1">
                          <a:lumMod val="85000"/>
                        </a:schemeClr>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tc>
                  <a:txBody>
                    <a:bodyPr/>
                    <a:lstStyle/>
                    <a:p>
                      <a:r>
                        <a:rPr lang="en-US" sz="900" b="0" i="0" dirty="0">
                          <a:latin typeface="Be Vietnam Pro Light" pitchFamily="2" charset="77"/>
                        </a:rPr>
                        <a:t>$3000</a:t>
                      </a:r>
                    </a:p>
                  </a:txBody>
                  <a:tcPr anchor="ctr">
                    <a:lnT w="6350" cap="flat" cmpd="sng" algn="ctr">
                      <a:solidFill>
                        <a:schemeClr val="bg1">
                          <a:lumMod val="85000"/>
                        </a:schemeClr>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tc>
                  <a:txBody>
                    <a:bodyPr/>
                    <a:lstStyle/>
                    <a:p>
                      <a:r>
                        <a:rPr lang="en-US" sz="900" b="0" i="0" dirty="0">
                          <a:latin typeface="Be Vietnam Pro Light" pitchFamily="2" charset="77"/>
                        </a:rPr>
                        <a:t>$300</a:t>
                      </a:r>
                    </a:p>
                  </a:txBody>
                  <a:tcPr anchor="ctr">
                    <a:lnT w="6350" cap="flat" cmpd="sng" algn="ctr">
                      <a:solidFill>
                        <a:schemeClr val="bg1">
                          <a:lumMod val="85000"/>
                        </a:schemeClr>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tc>
                  <a:txBody>
                    <a:bodyPr/>
                    <a:lstStyle/>
                    <a:p>
                      <a:r>
                        <a:rPr lang="en-US" sz="900" b="0" i="0" dirty="0">
                          <a:latin typeface="Be Vietnam Pro Light" pitchFamily="2" charset="77"/>
                        </a:rPr>
                        <a:t>$1000</a:t>
                      </a:r>
                    </a:p>
                  </a:txBody>
                  <a:tcPr anchor="ctr">
                    <a:lnT w="6350" cap="flat" cmpd="sng" algn="ctr">
                      <a:solidFill>
                        <a:schemeClr val="bg1">
                          <a:lumMod val="85000"/>
                        </a:schemeClr>
                      </a:solidFill>
                      <a:prstDash val="solid"/>
                      <a:round/>
                      <a:headEnd type="none" w="med" len="med"/>
                      <a:tailEnd type="none" w="med" len="med"/>
                    </a:lnT>
                    <a:lnB w="6350" cap="flat" cmpd="sng" algn="ctr">
                      <a:solidFill>
                        <a:schemeClr val="bg1">
                          <a:lumMod val="85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39285163"/>
                  </a:ext>
                </a:extLst>
              </a:tr>
              <a:tr h="246494">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en-US" sz="900" b="0" i="0" dirty="0">
                          <a:latin typeface="Be Vietnam Pro Light" pitchFamily="2" charset="77"/>
                        </a:rPr>
                        <a:t>Description Four</a:t>
                      </a:r>
                    </a:p>
                  </a:txBody>
                  <a:tcPr anchor="ctr">
                    <a:lnT w="6350" cap="flat" cmpd="sng" algn="ctr">
                      <a:solidFill>
                        <a:schemeClr val="bg1">
                          <a:lumMod val="85000"/>
                        </a:schemeClr>
                      </a:solidFill>
                      <a:prstDash val="solid"/>
                      <a:round/>
                      <a:headEnd type="none" w="med" len="med"/>
                      <a:tailEnd type="none" w="med" len="med"/>
                    </a:lnT>
                    <a:lnB>
                      <a:noFill/>
                    </a:lnB>
                    <a:solidFill>
                      <a:schemeClr val="bg1"/>
                    </a:solidFill>
                  </a:tcPr>
                </a:tc>
                <a:tc>
                  <a:txBody>
                    <a:bodyPr/>
                    <a:lstStyle/>
                    <a:p>
                      <a:r>
                        <a:rPr lang="en-US" sz="900" b="0" i="0" dirty="0">
                          <a:latin typeface="Be Vietnam Pro Light" pitchFamily="2" charset="77"/>
                        </a:rPr>
                        <a:t>$2000</a:t>
                      </a:r>
                    </a:p>
                  </a:txBody>
                  <a:tcPr anchor="ctr">
                    <a:lnT w="6350" cap="flat" cmpd="sng" algn="ctr">
                      <a:solidFill>
                        <a:schemeClr val="bg1">
                          <a:lumMod val="85000"/>
                        </a:schemeClr>
                      </a:solidFill>
                      <a:prstDash val="solid"/>
                      <a:round/>
                      <a:headEnd type="none" w="med" len="med"/>
                      <a:tailEnd type="none" w="med" len="med"/>
                    </a:lnT>
                    <a:lnB>
                      <a:noFill/>
                    </a:lnB>
                    <a:solidFill>
                      <a:schemeClr val="bg1"/>
                    </a:solidFill>
                  </a:tcPr>
                </a:tc>
                <a:tc>
                  <a:txBody>
                    <a:bodyPr/>
                    <a:lstStyle/>
                    <a:p>
                      <a:r>
                        <a:rPr lang="en-US" sz="900" b="0" i="0" dirty="0">
                          <a:latin typeface="Be Vietnam Pro Light" pitchFamily="2" charset="77"/>
                        </a:rPr>
                        <a:t>$1000</a:t>
                      </a:r>
                    </a:p>
                  </a:txBody>
                  <a:tcPr anchor="ctr">
                    <a:lnT w="6350" cap="flat" cmpd="sng" algn="ctr">
                      <a:solidFill>
                        <a:schemeClr val="bg1">
                          <a:lumMod val="85000"/>
                        </a:schemeClr>
                      </a:solidFill>
                      <a:prstDash val="solid"/>
                      <a:round/>
                      <a:headEnd type="none" w="med" len="med"/>
                      <a:tailEnd type="none" w="med" len="med"/>
                    </a:lnT>
                    <a:lnB>
                      <a:noFill/>
                    </a:lnB>
                    <a:solidFill>
                      <a:schemeClr val="bg1"/>
                    </a:solidFill>
                  </a:tcPr>
                </a:tc>
                <a:tc>
                  <a:txBody>
                    <a:bodyPr/>
                    <a:lstStyle/>
                    <a:p>
                      <a:r>
                        <a:rPr lang="en-US" sz="900" b="0" i="0" dirty="0">
                          <a:latin typeface="Be Vietnam Pro Light" pitchFamily="2" charset="77"/>
                        </a:rPr>
                        <a:t>$2,000</a:t>
                      </a:r>
                    </a:p>
                  </a:txBody>
                  <a:tcPr anchor="ctr">
                    <a:lnT w="6350" cap="flat" cmpd="sng" algn="ctr">
                      <a:solidFill>
                        <a:schemeClr val="bg1">
                          <a:lumMod val="85000"/>
                        </a:schemeClr>
                      </a:solidFill>
                      <a:prstDash val="solid"/>
                      <a:round/>
                      <a:headEnd type="none" w="med" len="med"/>
                      <a:tailEnd type="none" w="med" len="med"/>
                    </a:lnT>
                    <a:lnB>
                      <a:noFill/>
                    </a:lnB>
                    <a:solidFill>
                      <a:schemeClr val="bg1"/>
                    </a:solidFill>
                  </a:tcPr>
                </a:tc>
                <a:extLst>
                  <a:ext uri="{0D108BD9-81ED-4DB2-BD59-A6C34878D82A}">
                    <a16:rowId xmlns:a16="http://schemas.microsoft.com/office/drawing/2014/main" val="168802888"/>
                  </a:ext>
                </a:extLst>
              </a:tr>
              <a:tr h="246494">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en-US" sz="900" b="1" i="0" dirty="0">
                          <a:solidFill>
                            <a:schemeClr val="tx2"/>
                          </a:solidFill>
                          <a:latin typeface="Be Vietnam Pro SemiBold" pitchFamily="2" charset="77"/>
                        </a:rPr>
                        <a:t>Total Income</a:t>
                      </a:r>
                    </a:p>
                  </a:txBody>
                  <a:tcPr anchor="ctr">
                    <a:lnL>
                      <a:noFill/>
                    </a:lnL>
                    <a:lnR>
                      <a:noFill/>
                    </a:lnR>
                    <a:lnT>
                      <a:noFill/>
                    </a:lnT>
                    <a:lnB w="12700" cmpd="sng">
                      <a:noFill/>
                    </a:lnB>
                    <a:lnTlToBr w="12700" cmpd="sng">
                      <a:noFill/>
                      <a:prstDash val="solid"/>
                    </a:lnTlToBr>
                    <a:lnBlToTr w="12700" cmpd="sng">
                      <a:noFill/>
                      <a:prstDash val="solid"/>
                    </a:lnBlToTr>
                    <a:solidFill>
                      <a:schemeClr val="accent1"/>
                    </a:solidFill>
                  </a:tcPr>
                </a:tc>
                <a:tc>
                  <a:txBody>
                    <a:bodyPr/>
                    <a:lstStyle/>
                    <a:p>
                      <a:r>
                        <a:rPr lang="en-US" sz="900" b="1" i="0" dirty="0">
                          <a:solidFill>
                            <a:schemeClr val="tx2"/>
                          </a:solidFill>
                          <a:latin typeface="Be Vietnam Pro SemiBold" pitchFamily="2" charset="77"/>
                        </a:rPr>
                        <a:t>$6,600</a:t>
                      </a:r>
                    </a:p>
                  </a:txBody>
                  <a:tcPr anchor="ctr">
                    <a:lnL>
                      <a:noFill/>
                    </a:lnL>
                    <a:lnR>
                      <a:noFill/>
                    </a:lnR>
                    <a:lnT>
                      <a:noFill/>
                    </a:lnT>
                    <a:lnB w="12700" cmpd="sng">
                      <a:noFill/>
                    </a:lnB>
                    <a:lnTlToBr w="12700" cmpd="sng">
                      <a:noFill/>
                      <a:prstDash val="solid"/>
                    </a:lnTlToBr>
                    <a:lnBlToTr w="12700" cmpd="sng">
                      <a:noFill/>
                      <a:prstDash val="solid"/>
                    </a:lnBlToTr>
                    <a:solidFill>
                      <a:schemeClr val="accent1"/>
                    </a:solidFill>
                  </a:tcPr>
                </a:tc>
                <a:tc>
                  <a:txBody>
                    <a:bodyPr/>
                    <a:lstStyle/>
                    <a:p>
                      <a:r>
                        <a:rPr lang="en-US" sz="900" b="1" i="0" dirty="0">
                          <a:solidFill>
                            <a:schemeClr val="tx2"/>
                          </a:solidFill>
                          <a:latin typeface="Be Vietnam Pro SemiBold" pitchFamily="2" charset="77"/>
                        </a:rPr>
                        <a:t>$5,500</a:t>
                      </a:r>
                    </a:p>
                  </a:txBody>
                  <a:tcPr anchor="ctr">
                    <a:lnL>
                      <a:noFill/>
                    </a:lnL>
                    <a:lnR>
                      <a:noFill/>
                    </a:lnR>
                    <a:lnT>
                      <a:noFill/>
                    </a:lnT>
                    <a:lnB w="12700" cmpd="sng">
                      <a:noFill/>
                    </a:lnB>
                    <a:lnTlToBr w="12700" cmpd="sng">
                      <a:noFill/>
                      <a:prstDash val="solid"/>
                    </a:lnTlToBr>
                    <a:lnBlToTr w="12700" cmpd="sng">
                      <a:noFill/>
                      <a:prstDash val="solid"/>
                    </a:lnBlToTr>
                    <a:solidFill>
                      <a:schemeClr val="accent1"/>
                    </a:solidFill>
                  </a:tcPr>
                </a:tc>
                <a:tc>
                  <a:txBody>
                    <a:bodyPr/>
                    <a:lstStyle/>
                    <a:p>
                      <a:r>
                        <a:rPr lang="en-US" sz="900" b="1" i="0" dirty="0">
                          <a:solidFill>
                            <a:schemeClr val="tx2"/>
                          </a:solidFill>
                          <a:latin typeface="Be Vietnam Pro SemiBold" pitchFamily="2" charset="77"/>
                        </a:rPr>
                        <a:t>$5,000</a:t>
                      </a:r>
                    </a:p>
                  </a:txBody>
                  <a:tcPr anchor="ctr">
                    <a:lnL>
                      <a:noFill/>
                    </a:lnL>
                    <a:lnR>
                      <a:noFill/>
                    </a:lnR>
                    <a:lnT>
                      <a:noFill/>
                    </a:lnT>
                    <a:lnB w="12700" cmpd="sng">
                      <a:noFill/>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749092528"/>
                  </a:ext>
                </a:extLst>
              </a:tr>
            </a:tbl>
          </a:graphicData>
        </a:graphic>
      </p:graphicFrame>
      <p:sp>
        <p:nvSpPr>
          <p:cNvPr id="59" name="Graphic 2">
            <a:extLst>
              <a:ext uri="{FF2B5EF4-FFF2-40B4-BE49-F238E27FC236}">
                <a16:creationId xmlns:a16="http://schemas.microsoft.com/office/drawing/2014/main" id="{FB4EDD0C-0065-27A3-4243-B9166DF2EED8}"/>
              </a:ext>
            </a:extLst>
          </p:cNvPr>
          <p:cNvSpPr/>
          <p:nvPr/>
        </p:nvSpPr>
        <p:spPr>
          <a:xfrm>
            <a:off x="2862609" y="3545918"/>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65" name="Graphic 2">
            <a:extLst>
              <a:ext uri="{FF2B5EF4-FFF2-40B4-BE49-F238E27FC236}">
                <a16:creationId xmlns:a16="http://schemas.microsoft.com/office/drawing/2014/main" id="{F57E1E39-B9B0-ED00-77DA-35EDE1600F00}"/>
              </a:ext>
            </a:extLst>
          </p:cNvPr>
          <p:cNvSpPr/>
          <p:nvPr/>
        </p:nvSpPr>
        <p:spPr>
          <a:xfrm>
            <a:off x="2862609" y="3716515"/>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67" name="Graphic 2">
            <a:extLst>
              <a:ext uri="{FF2B5EF4-FFF2-40B4-BE49-F238E27FC236}">
                <a16:creationId xmlns:a16="http://schemas.microsoft.com/office/drawing/2014/main" id="{5FF6D91B-0A90-775A-BE44-E6E2B737D8C7}"/>
              </a:ext>
            </a:extLst>
          </p:cNvPr>
          <p:cNvSpPr/>
          <p:nvPr/>
        </p:nvSpPr>
        <p:spPr>
          <a:xfrm>
            <a:off x="2862609" y="3887112"/>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68" name="Graphic 2">
            <a:extLst>
              <a:ext uri="{FF2B5EF4-FFF2-40B4-BE49-F238E27FC236}">
                <a16:creationId xmlns:a16="http://schemas.microsoft.com/office/drawing/2014/main" id="{64592CF2-5E27-29D1-13CA-F673A4B13B89}"/>
              </a:ext>
            </a:extLst>
          </p:cNvPr>
          <p:cNvSpPr/>
          <p:nvPr/>
        </p:nvSpPr>
        <p:spPr>
          <a:xfrm>
            <a:off x="4616272" y="3545918"/>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69" name="Graphic 2">
            <a:extLst>
              <a:ext uri="{FF2B5EF4-FFF2-40B4-BE49-F238E27FC236}">
                <a16:creationId xmlns:a16="http://schemas.microsoft.com/office/drawing/2014/main" id="{2CAD8C44-FE0E-91CD-6CDA-A30E4F8BBCDB}"/>
              </a:ext>
            </a:extLst>
          </p:cNvPr>
          <p:cNvSpPr/>
          <p:nvPr/>
        </p:nvSpPr>
        <p:spPr>
          <a:xfrm>
            <a:off x="4616272" y="3716515"/>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70" name="Graphic 2">
            <a:extLst>
              <a:ext uri="{FF2B5EF4-FFF2-40B4-BE49-F238E27FC236}">
                <a16:creationId xmlns:a16="http://schemas.microsoft.com/office/drawing/2014/main" id="{C6AAA375-4444-ACCA-82E0-02D48B2A0254}"/>
              </a:ext>
            </a:extLst>
          </p:cNvPr>
          <p:cNvSpPr/>
          <p:nvPr/>
        </p:nvSpPr>
        <p:spPr>
          <a:xfrm>
            <a:off x="4616272" y="3887112"/>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72" name="Graphic 2">
            <a:extLst>
              <a:ext uri="{FF2B5EF4-FFF2-40B4-BE49-F238E27FC236}">
                <a16:creationId xmlns:a16="http://schemas.microsoft.com/office/drawing/2014/main" id="{45DBB6C3-052A-28AB-9BE4-7F82CC52629F}"/>
              </a:ext>
            </a:extLst>
          </p:cNvPr>
          <p:cNvSpPr/>
          <p:nvPr/>
        </p:nvSpPr>
        <p:spPr>
          <a:xfrm>
            <a:off x="2862609" y="1846772"/>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73" name="Graphic 2">
            <a:extLst>
              <a:ext uri="{FF2B5EF4-FFF2-40B4-BE49-F238E27FC236}">
                <a16:creationId xmlns:a16="http://schemas.microsoft.com/office/drawing/2014/main" id="{9445EDC3-3C69-EC30-B0D7-507C31634DA3}"/>
              </a:ext>
            </a:extLst>
          </p:cNvPr>
          <p:cNvSpPr/>
          <p:nvPr/>
        </p:nvSpPr>
        <p:spPr>
          <a:xfrm>
            <a:off x="2862609" y="2017369"/>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77" name="Graphic 2">
            <a:extLst>
              <a:ext uri="{FF2B5EF4-FFF2-40B4-BE49-F238E27FC236}">
                <a16:creationId xmlns:a16="http://schemas.microsoft.com/office/drawing/2014/main" id="{BC1ECD29-6CE3-83BF-1245-5AE7557F6DA6}"/>
              </a:ext>
            </a:extLst>
          </p:cNvPr>
          <p:cNvSpPr/>
          <p:nvPr/>
        </p:nvSpPr>
        <p:spPr>
          <a:xfrm>
            <a:off x="2862609" y="2187966"/>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78" name="Graphic 2">
            <a:extLst>
              <a:ext uri="{FF2B5EF4-FFF2-40B4-BE49-F238E27FC236}">
                <a16:creationId xmlns:a16="http://schemas.microsoft.com/office/drawing/2014/main" id="{2FBE1935-7441-5CC5-2788-02888DCFE1D3}"/>
              </a:ext>
            </a:extLst>
          </p:cNvPr>
          <p:cNvSpPr/>
          <p:nvPr/>
        </p:nvSpPr>
        <p:spPr>
          <a:xfrm>
            <a:off x="4616272" y="1846772"/>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79" name="Graphic 2">
            <a:extLst>
              <a:ext uri="{FF2B5EF4-FFF2-40B4-BE49-F238E27FC236}">
                <a16:creationId xmlns:a16="http://schemas.microsoft.com/office/drawing/2014/main" id="{1A180C84-A76F-61A0-8108-6255BE169CF8}"/>
              </a:ext>
            </a:extLst>
          </p:cNvPr>
          <p:cNvSpPr/>
          <p:nvPr/>
        </p:nvSpPr>
        <p:spPr>
          <a:xfrm>
            <a:off x="4616272" y="2017369"/>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sp>
        <p:nvSpPr>
          <p:cNvPr id="80" name="Graphic 2">
            <a:extLst>
              <a:ext uri="{FF2B5EF4-FFF2-40B4-BE49-F238E27FC236}">
                <a16:creationId xmlns:a16="http://schemas.microsoft.com/office/drawing/2014/main" id="{A3024136-946F-B6C7-4E98-B4B4CD51D5B3}"/>
              </a:ext>
            </a:extLst>
          </p:cNvPr>
          <p:cNvSpPr/>
          <p:nvPr/>
        </p:nvSpPr>
        <p:spPr>
          <a:xfrm>
            <a:off x="4616272" y="2187966"/>
            <a:ext cx="151922" cy="141760"/>
          </a:xfrm>
          <a:custGeom>
            <a:avLst/>
            <a:gdLst>
              <a:gd name="connsiteX0" fmla="*/ 37804 w 3386317"/>
              <a:gd name="connsiteY0" fmla="*/ 1739247 h 3159781"/>
              <a:gd name="connsiteX1" fmla="*/ 730748 w 3386317"/>
              <a:gd name="connsiteY1" fmla="*/ 1369837 h 3159781"/>
              <a:gd name="connsiteX2" fmla="*/ 1344634 w 3386317"/>
              <a:gd name="connsiteY2" fmla="*/ 2050919 h 3159781"/>
              <a:gd name="connsiteX3" fmla="*/ 2767193 w 3386317"/>
              <a:gd name="connsiteY3" fmla="*/ 322669 h 3159781"/>
              <a:gd name="connsiteX4" fmla="*/ 3386318 w 3386317"/>
              <a:gd name="connsiteY4" fmla="*/ 24008 h 3159781"/>
              <a:gd name="connsiteX5" fmla="*/ 3030274 w 3386317"/>
              <a:gd name="connsiteY5" fmla="*/ 429694 h 3159781"/>
              <a:gd name="connsiteX6" fmla="*/ 1728396 w 3386317"/>
              <a:gd name="connsiteY6" fmla="*/ 2798760 h 3159781"/>
              <a:gd name="connsiteX7" fmla="*/ 1142895 w 3386317"/>
              <a:gd name="connsiteY7" fmla="*/ 3089920 h 3159781"/>
              <a:gd name="connsiteX8" fmla="*/ 37804 w 3386317"/>
              <a:gd name="connsiteY8" fmla="*/ 1739247 h 31597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86317" h="3159781">
                <a:moveTo>
                  <a:pt x="37804" y="1739247"/>
                </a:moveTo>
                <a:cubicBezTo>
                  <a:pt x="-150124" y="1699457"/>
                  <a:pt x="407088" y="1315138"/>
                  <a:pt x="730748" y="1369837"/>
                </a:cubicBezTo>
                <a:cubicBezTo>
                  <a:pt x="922677" y="1402220"/>
                  <a:pt x="1213665" y="1730605"/>
                  <a:pt x="1344634" y="2050919"/>
                </a:cubicBezTo>
                <a:cubicBezTo>
                  <a:pt x="1452457" y="2314539"/>
                  <a:pt x="1522085" y="1346476"/>
                  <a:pt x="2767193" y="322669"/>
                </a:cubicBezTo>
                <a:cubicBezTo>
                  <a:pt x="3170481" y="-9040"/>
                  <a:pt x="3386508" y="-32876"/>
                  <a:pt x="3386318" y="24008"/>
                </a:cubicBezTo>
                <a:cubicBezTo>
                  <a:pt x="3386127" y="79657"/>
                  <a:pt x="3190293" y="252491"/>
                  <a:pt x="3030274" y="429694"/>
                </a:cubicBezTo>
                <a:cubicBezTo>
                  <a:pt x="2253033" y="1291112"/>
                  <a:pt x="1784784" y="2418429"/>
                  <a:pt x="1728396" y="2798760"/>
                </a:cubicBezTo>
                <a:cubicBezTo>
                  <a:pt x="1695535" y="3020121"/>
                  <a:pt x="1212237" y="3289534"/>
                  <a:pt x="1142895" y="3089920"/>
                </a:cubicBezTo>
                <a:cubicBezTo>
                  <a:pt x="883719" y="2343218"/>
                  <a:pt x="399087" y="1815693"/>
                  <a:pt x="37804" y="1739247"/>
                </a:cubicBezTo>
                <a:close/>
              </a:path>
            </a:pathLst>
          </a:custGeom>
          <a:solidFill>
            <a:schemeClr val="accent1"/>
          </a:solidFill>
          <a:ln w="9525" cap="flat">
            <a:noFill/>
            <a:prstDash val="solid"/>
            <a:miter/>
          </a:ln>
        </p:spPr>
        <p:txBody>
          <a:bodyPr rtlCol="0" anchor="ctr"/>
          <a:lstStyle/>
          <a:p>
            <a:endParaRPr lang="en-US"/>
          </a:p>
        </p:txBody>
      </p:sp>
      <p:graphicFrame>
        <p:nvGraphicFramePr>
          <p:cNvPr id="35" name="Chart 34">
            <a:extLst>
              <a:ext uri="{FF2B5EF4-FFF2-40B4-BE49-F238E27FC236}">
                <a16:creationId xmlns:a16="http://schemas.microsoft.com/office/drawing/2014/main" id="{07A18CE7-5E81-4E4A-E3C9-45FDADD7C6C4}"/>
              </a:ext>
            </a:extLst>
          </p:cNvPr>
          <p:cNvGraphicFramePr/>
          <p:nvPr>
            <p:extLst>
              <p:ext uri="{D42A27DB-BD31-4B8C-83A1-F6EECF244321}">
                <p14:modId xmlns:p14="http://schemas.microsoft.com/office/powerpoint/2010/main" val="1172940111"/>
              </p:ext>
            </p:extLst>
          </p:nvPr>
        </p:nvGraphicFramePr>
        <p:xfrm>
          <a:off x="685800" y="7224026"/>
          <a:ext cx="3671596" cy="1929499"/>
        </p:xfrm>
        <a:graphic>
          <a:graphicData uri="http://schemas.openxmlformats.org/drawingml/2006/chart">
            <c:chart xmlns:c="http://schemas.openxmlformats.org/drawingml/2006/chart" xmlns:r="http://schemas.openxmlformats.org/officeDocument/2006/relationships" r:id="rId3"/>
          </a:graphicData>
        </a:graphic>
      </p:graphicFrame>
      <p:sp>
        <p:nvSpPr>
          <p:cNvPr id="38" name="Oval 37">
            <a:extLst>
              <a:ext uri="{FF2B5EF4-FFF2-40B4-BE49-F238E27FC236}">
                <a16:creationId xmlns:a16="http://schemas.microsoft.com/office/drawing/2014/main" id="{F74AA05B-F0C7-2607-961E-3179A1310D11}"/>
              </a:ext>
            </a:extLst>
          </p:cNvPr>
          <p:cNvSpPr/>
          <p:nvPr/>
        </p:nvSpPr>
        <p:spPr>
          <a:xfrm>
            <a:off x="4457700" y="7288328"/>
            <a:ext cx="100985" cy="100985"/>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b="1">
              <a:latin typeface="Inter" panose="02000503000000020004" pitchFamily="2" charset="0"/>
              <a:ea typeface="Inter" panose="02000503000000020004" pitchFamily="2" charset="0"/>
            </a:endParaRPr>
          </a:p>
        </p:txBody>
      </p:sp>
      <p:sp>
        <p:nvSpPr>
          <p:cNvPr id="40" name="Oval 39">
            <a:extLst>
              <a:ext uri="{FF2B5EF4-FFF2-40B4-BE49-F238E27FC236}">
                <a16:creationId xmlns:a16="http://schemas.microsoft.com/office/drawing/2014/main" id="{9B229A61-C635-9FDC-EB9E-4C22448F96D0}"/>
              </a:ext>
            </a:extLst>
          </p:cNvPr>
          <p:cNvSpPr/>
          <p:nvPr/>
        </p:nvSpPr>
        <p:spPr>
          <a:xfrm>
            <a:off x="4457700" y="7524408"/>
            <a:ext cx="100985" cy="100985"/>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b="1">
              <a:latin typeface="Inter" panose="02000503000000020004" pitchFamily="2" charset="0"/>
              <a:ea typeface="Inter" panose="02000503000000020004" pitchFamily="2" charset="0"/>
            </a:endParaRPr>
          </a:p>
        </p:txBody>
      </p:sp>
      <p:sp>
        <p:nvSpPr>
          <p:cNvPr id="41" name="Text Box 28">
            <a:extLst>
              <a:ext uri="{FF2B5EF4-FFF2-40B4-BE49-F238E27FC236}">
                <a16:creationId xmlns:a16="http://schemas.microsoft.com/office/drawing/2014/main" id="{D7C593B7-96F0-2591-E491-15E5159125C8}"/>
              </a:ext>
            </a:extLst>
          </p:cNvPr>
          <p:cNvSpPr txBox="1"/>
          <p:nvPr/>
        </p:nvSpPr>
        <p:spPr>
          <a:xfrm>
            <a:off x="4660754" y="7278804"/>
            <a:ext cx="1402662"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Total Income: $9.700</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42" name="Text Box 28">
            <a:extLst>
              <a:ext uri="{FF2B5EF4-FFF2-40B4-BE49-F238E27FC236}">
                <a16:creationId xmlns:a16="http://schemas.microsoft.com/office/drawing/2014/main" id="{C1404D24-101B-BE12-C3EE-357679D75DD8}"/>
              </a:ext>
            </a:extLst>
          </p:cNvPr>
          <p:cNvSpPr txBox="1"/>
          <p:nvPr/>
        </p:nvSpPr>
        <p:spPr>
          <a:xfrm>
            <a:off x="4660754" y="7515479"/>
            <a:ext cx="1402662" cy="138499"/>
          </a:xfrm>
          <a:prstGeom prst="rect">
            <a:avLst/>
          </a:prstGeom>
          <a:noFill/>
          <a:ln w="6350">
            <a:noFill/>
          </a:ln>
        </p:spPr>
        <p:txBody>
          <a:bodyPr rot="0" spcFirstLastPara="0" vert="horz" wrap="square" lIns="0" tIns="0" rIns="0" bIns="0" numCol="1" spcCol="0" rtlCol="0" fromWordArt="0" anchor="ctr" anchorCtr="0" forceAA="0" compatLnSpc="1">
            <a:prstTxWarp prst="textNoShape">
              <a:avLst/>
            </a:prstTxWarp>
            <a:spAutoFit/>
          </a:bodyPr>
          <a:lstStyle/>
          <a:p>
            <a:pPr marL="0" marR="0">
              <a:spcBef>
                <a:spcPts val="0"/>
              </a:spcBef>
              <a:spcAft>
                <a:spcPts val="0"/>
              </a:spcAft>
            </a:pPr>
            <a:r>
              <a:rPr lang="en-US" sz="900" b="1" dirty="0">
                <a:solidFill>
                  <a:schemeClr val="tx2"/>
                </a:solidFill>
                <a:effectLst/>
                <a:latin typeface="Be Vietnam Pro SemiBold" pitchFamily="2" charset="77"/>
                <a:ea typeface="Calibri" panose="020F0502020204030204" pitchFamily="34" charset="0"/>
                <a:cs typeface="Heebo" pitchFamily="2" charset="-79"/>
              </a:rPr>
              <a:t>Net Income: $10,500</a:t>
            </a:r>
            <a:endParaRPr lang="en-US" sz="900" dirty="0">
              <a:solidFill>
                <a:schemeClr val="tx2"/>
              </a:solidFill>
              <a:effectLst/>
              <a:latin typeface="Heebo" pitchFamily="2" charset="-79"/>
              <a:ea typeface="Calibri" panose="020F0502020204030204" pitchFamily="34" charset="0"/>
              <a:cs typeface="Heebo" pitchFamily="2" charset="-79"/>
            </a:endParaRPr>
          </a:p>
        </p:txBody>
      </p:sp>
      <p:sp>
        <p:nvSpPr>
          <p:cNvPr id="46" name="Text Box 122">
            <a:extLst>
              <a:ext uri="{FF2B5EF4-FFF2-40B4-BE49-F238E27FC236}">
                <a16:creationId xmlns:a16="http://schemas.microsoft.com/office/drawing/2014/main" id="{6A3C444C-5C3F-7D4A-33E7-7808E20ACC77}"/>
              </a:ext>
            </a:extLst>
          </p:cNvPr>
          <p:cNvSpPr txBox="1"/>
          <p:nvPr/>
        </p:nvSpPr>
        <p:spPr>
          <a:xfrm>
            <a:off x="4457701" y="7842140"/>
            <a:ext cx="1762136" cy="1240853"/>
          </a:xfrm>
          <a:prstGeom prst="rect">
            <a:avLst/>
          </a:prstGeom>
          <a:noFill/>
          <a:ln w="6350">
            <a:noFill/>
          </a:ln>
        </p:spPr>
        <p:txBody>
          <a:bodyPr rot="0" spcFirstLastPara="0" vert="horz" wrap="square" lIns="0" tIns="0" rIns="0" bIns="0" numCol="1" spcCol="0" rtlCol="0" fromWordArt="0" anchor="t" anchorCtr="0" forceAA="0" compatLnSpc="1">
            <a:prstTxWarp prst="textNoShape">
              <a:avLst/>
            </a:prstTxWarp>
            <a:spAutoFit/>
          </a:bodyPr>
          <a:lstStyle/>
          <a:p>
            <a:pPr>
              <a:lnSpc>
                <a:spcPts val="1380"/>
              </a:lnSpc>
            </a:pPr>
            <a:r>
              <a:rPr lang="en-ID" sz="900" spc="9" dirty="0">
                <a:solidFill>
                  <a:srgbClr val="7B7B7F"/>
                </a:solidFill>
                <a:latin typeface="Be Vietnam Pro Light" pitchFamily="2" charset="77"/>
                <a:ea typeface="Calibri" panose="020F0502020204030204" pitchFamily="34" charset="0"/>
                <a:cs typeface="Poppins Light" pitchFamily="2" charset="77"/>
              </a:rPr>
              <a:t>The value proposition should state how a product or brand solves the customer's problem, the benefits of the product or brand, and why the customer should buy from this company and not another. </a:t>
            </a:r>
          </a:p>
        </p:txBody>
      </p:sp>
    </p:spTree>
    <p:extLst>
      <p:ext uri="{BB962C8B-B14F-4D97-AF65-F5344CB8AC3E}">
        <p14:creationId xmlns:p14="http://schemas.microsoft.com/office/powerpoint/2010/main" val="92829742"/>
      </p:ext>
    </p:extLst>
  </p:cSld>
  <p:clrMapOvr>
    <a:masterClrMapping/>
  </p:clrMapOvr>
</p:sld>
</file>

<file path=ppt/theme/theme1.xml><?xml version="1.0" encoding="utf-8"?>
<a:theme xmlns:a="http://schemas.openxmlformats.org/drawingml/2006/main" name="Office Theme">
  <a:themeElements>
    <a:clrScheme name="Custom 679">
      <a:dk1>
        <a:srgbClr val="7B7B7F"/>
      </a:dk1>
      <a:lt1>
        <a:srgbClr val="FFFFFF"/>
      </a:lt1>
      <a:dk2>
        <a:srgbClr val="001F5E"/>
      </a:dk2>
      <a:lt2>
        <a:srgbClr val="FFFFFF"/>
      </a:lt2>
      <a:accent1>
        <a:srgbClr val="CCECE5"/>
      </a:accent1>
      <a:accent2>
        <a:srgbClr val="91DFCC"/>
      </a:accent2>
      <a:accent3>
        <a:srgbClr val="9CFFE8"/>
      </a:accent3>
      <a:accent4>
        <a:srgbClr val="42A68D"/>
      </a:accent4>
      <a:accent5>
        <a:srgbClr val="398D79"/>
      </a:accent5>
      <a:accent6>
        <a:srgbClr val="E1EBF0"/>
      </a:accent6>
      <a:hlink>
        <a:srgbClr val="8661C1"/>
      </a:hlink>
      <a:folHlink>
        <a:srgbClr val="367FFB"/>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16272</TotalTime>
  <Words>825</Words>
  <Application>Microsoft Macintosh PowerPoint</Application>
  <PresentationFormat>A4 (210 x 297 mm)</PresentationFormat>
  <Paragraphs>136</Paragraphs>
  <Slides>4</Slides>
  <Notes>4</Notes>
  <HiddenSlides>0</HiddenSlides>
  <MMClips>0</MMClips>
  <ScaleCrop>false</ScaleCrop>
  <HeadingPairs>
    <vt:vector size="6" baseType="variant">
      <vt:variant>
        <vt:lpstr>Fuentes usadas</vt:lpstr>
      </vt:variant>
      <vt:variant>
        <vt:i4>10</vt:i4>
      </vt:variant>
      <vt:variant>
        <vt:lpstr>Tema</vt:lpstr>
      </vt:variant>
      <vt:variant>
        <vt:i4>1</vt:i4>
      </vt:variant>
      <vt:variant>
        <vt:lpstr>Títulos de diapositiva</vt:lpstr>
      </vt:variant>
      <vt:variant>
        <vt:i4>4</vt:i4>
      </vt:variant>
    </vt:vector>
  </HeadingPairs>
  <TitlesOfParts>
    <vt:vector size="15" baseType="lpstr">
      <vt:lpstr>Arial</vt:lpstr>
      <vt:lpstr>Be Vietnam Pro</vt:lpstr>
      <vt:lpstr>Be Vietnam Pro Light</vt:lpstr>
      <vt:lpstr>Be Vietnam Pro SemiBold</vt:lpstr>
      <vt:lpstr>Calibri</vt:lpstr>
      <vt:lpstr>Calibri Light</vt:lpstr>
      <vt:lpstr>Heebo</vt:lpstr>
      <vt:lpstr>Inter</vt:lpstr>
      <vt:lpstr>Poppins Light</vt:lpstr>
      <vt:lpstr>Times New Roman</vt:lpstr>
      <vt:lpstr>Office Theme</vt:lpstr>
      <vt:lpstr>Presentación de PowerPoint</vt:lpstr>
      <vt:lpstr>Presentación de PowerPoint</vt:lpstr>
      <vt:lpstr>Presentación de PowerPoint</vt:lpstr>
      <vt:lpstr>Presentación de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Luis Lopez</dc:creator>
  <cp:lastModifiedBy>Microsoft Office User</cp:lastModifiedBy>
  <cp:revision>1663</cp:revision>
  <dcterms:created xsi:type="dcterms:W3CDTF">2020-05-04T13:20:50Z</dcterms:created>
  <dcterms:modified xsi:type="dcterms:W3CDTF">2023-01-02T21:48:12Z</dcterms:modified>
</cp:coreProperties>
</file>

<file path=docProps/thumbnail.jpeg>
</file>