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11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DF0"/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/>
    <p:restoredTop sz="95827"/>
  </p:normalViewPr>
  <p:slideViewPr>
    <p:cSldViewPr snapToGrid="0" snapToObjects="1">
      <p:cViewPr>
        <p:scale>
          <a:sx n="71" d="100"/>
          <a:sy n="71" d="100"/>
        </p:scale>
        <p:origin x="3480" y="384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6C-AD42-8F48-31F00E6DF3A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66C-AD42-8F48-31F00E6DF3AC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66C-AD42-8F48-31F00E6DF3AC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66C-AD42-8F48-31F00E6DF3AC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E2A-BC47-916C-FBDA8F7218EB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E2A-BC47-916C-FBDA8F7218EB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66C-AD42-8F48-31F00E6DF3AC}"/>
              </c:ext>
            </c:extLst>
          </c:dPt>
          <c:cat>
            <c:strRef>
              <c:f>Sheet1!$A$2:$A$19</c:f>
              <c:strCache>
                <c:ptCount val="10"/>
                <c:pt idx="0">
                  <c:v>Title 1</c:v>
                </c:pt>
                <c:pt idx="1">
                  <c:v>Title 2</c:v>
                </c:pt>
                <c:pt idx="2">
                  <c:v>Title 3</c:v>
                </c:pt>
                <c:pt idx="3">
                  <c:v>Title 4</c:v>
                </c:pt>
                <c:pt idx="4">
                  <c:v>Title 5</c:v>
                </c:pt>
                <c:pt idx="5">
                  <c:v>Title 6</c:v>
                </c:pt>
                <c:pt idx="6">
                  <c:v>Titlr 7</c:v>
                </c:pt>
                <c:pt idx="7">
                  <c:v>Title 8</c:v>
                </c:pt>
                <c:pt idx="8">
                  <c:v>Title 9</c:v>
                </c:pt>
                <c:pt idx="9">
                  <c:v>Title 10</c:v>
                </c:pt>
              </c:strCache>
            </c:str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1.6</c:v>
                </c:pt>
                <c:pt idx="6">
                  <c:v>4.5999999999999996</c:v>
                </c:pt>
                <c:pt idx="7">
                  <c:v>6.3</c:v>
                </c:pt>
                <c:pt idx="8">
                  <c:v>3.2</c:v>
                </c:pt>
                <c:pt idx="9">
                  <c:v>4.0999999999999996</c:v>
                </c:pt>
                <c:pt idx="10">
                  <c:v>2.5</c:v>
                </c:pt>
                <c:pt idx="11">
                  <c:v>4.3</c:v>
                </c:pt>
                <c:pt idx="12">
                  <c:v>1.5</c:v>
                </c:pt>
                <c:pt idx="13">
                  <c:v>2.6</c:v>
                </c:pt>
                <c:pt idx="14">
                  <c:v>5.3</c:v>
                </c:pt>
                <c:pt idx="15">
                  <c:v>2.6</c:v>
                </c:pt>
                <c:pt idx="16">
                  <c:v>1</c:v>
                </c:pt>
                <c:pt idx="17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66C-AD42-8F48-31F00E6DF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-10"/>
        <c:axId val="753697344"/>
        <c:axId val="753698992"/>
      </c:barChart>
      <c:catAx>
        <c:axId val="753697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53698992"/>
        <c:crosses val="autoZero"/>
        <c:auto val="1"/>
        <c:lblAlgn val="ctr"/>
        <c:lblOffset val="100"/>
        <c:noMultiLvlLbl val="0"/>
      </c:catAx>
      <c:valAx>
        <c:axId val="753698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753697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8/26/22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59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4E1064-FDC7-23D0-43B5-784CEE0C26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30880" y="-2781"/>
            <a:ext cx="3827119" cy="1617929"/>
          </a:xfrm>
          <a:custGeom>
            <a:avLst/>
            <a:gdLst>
              <a:gd name="connsiteX0" fmla="*/ 0 w 3827119"/>
              <a:gd name="connsiteY0" fmla="*/ 0 h 1617929"/>
              <a:gd name="connsiteX1" fmla="*/ 3827119 w 3827119"/>
              <a:gd name="connsiteY1" fmla="*/ 0 h 1617929"/>
              <a:gd name="connsiteX2" fmla="*/ 3827119 w 3827119"/>
              <a:gd name="connsiteY2" fmla="*/ 1617929 h 1617929"/>
              <a:gd name="connsiteX3" fmla="*/ 0 w 3827119"/>
              <a:gd name="connsiteY3" fmla="*/ 1617929 h 16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119" h="1617929">
                <a:moveTo>
                  <a:pt x="0" y="0"/>
                </a:moveTo>
                <a:lnTo>
                  <a:pt x="3827119" y="0"/>
                </a:lnTo>
                <a:lnTo>
                  <a:pt x="3827119" y="1617929"/>
                </a:lnTo>
                <a:lnTo>
                  <a:pt x="0" y="16179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71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95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person working on the computer&#10;&#10;Description automatically generated with low confidence">
            <a:extLst>
              <a:ext uri="{FF2B5EF4-FFF2-40B4-BE49-F238E27FC236}">
                <a16:creationId xmlns:a16="http://schemas.microsoft.com/office/drawing/2014/main" id="{AC1A0F1C-BA15-947A-4603-3D2685F6FB5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t="8360" b="8360"/>
          <a:stretch/>
        </p:blipFill>
        <p:spPr/>
      </p:pic>
      <p:sp>
        <p:nvSpPr>
          <p:cNvPr id="51" name="Freeform 50">
            <a:extLst>
              <a:ext uri="{FF2B5EF4-FFF2-40B4-BE49-F238E27FC236}">
                <a16:creationId xmlns:a16="http://schemas.microsoft.com/office/drawing/2014/main" id="{300C4FEC-95EE-1EB4-DBB9-72BEF8944A36}"/>
              </a:ext>
            </a:extLst>
          </p:cNvPr>
          <p:cNvSpPr/>
          <p:nvPr/>
        </p:nvSpPr>
        <p:spPr>
          <a:xfrm>
            <a:off x="0" y="1"/>
            <a:ext cx="4363840" cy="1615147"/>
          </a:xfrm>
          <a:custGeom>
            <a:avLst/>
            <a:gdLst>
              <a:gd name="connsiteX0" fmla="*/ 0 w 4363840"/>
              <a:gd name="connsiteY0" fmla="*/ 0 h 1615147"/>
              <a:gd name="connsiteX1" fmla="*/ 4363840 w 4363840"/>
              <a:gd name="connsiteY1" fmla="*/ 0 h 1615147"/>
              <a:gd name="connsiteX2" fmla="*/ 4357581 w 4363840"/>
              <a:gd name="connsiteY2" fmla="*/ 61951 h 1615147"/>
              <a:gd name="connsiteX3" fmla="*/ 3259307 w 4363840"/>
              <a:gd name="connsiteY3" fmla="*/ 1538432 h 1615147"/>
              <a:gd name="connsiteX4" fmla="*/ 3099697 w 4363840"/>
              <a:gd name="connsiteY4" fmla="*/ 1615147 h 1615147"/>
              <a:gd name="connsiteX5" fmla="*/ 0 w 4363840"/>
              <a:gd name="connsiteY5" fmla="*/ 1615147 h 161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3840" h="1615147">
                <a:moveTo>
                  <a:pt x="0" y="0"/>
                </a:moveTo>
                <a:lnTo>
                  <a:pt x="4363840" y="0"/>
                </a:lnTo>
                <a:lnTo>
                  <a:pt x="4357581" y="61951"/>
                </a:lnTo>
                <a:cubicBezTo>
                  <a:pt x="4226702" y="700101"/>
                  <a:pt x="3816164" y="1236608"/>
                  <a:pt x="3259307" y="1538432"/>
                </a:cubicBezTo>
                <a:lnTo>
                  <a:pt x="3099697" y="1615147"/>
                </a:lnTo>
                <a:lnTo>
                  <a:pt x="0" y="16151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CuadroTexto 350">
            <a:extLst>
              <a:ext uri="{FF2B5EF4-FFF2-40B4-BE49-F238E27FC236}">
                <a16:creationId xmlns:a16="http://schemas.microsoft.com/office/drawing/2014/main" id="{6C19F201-5162-EA4F-1757-00BFEC731A53}"/>
              </a:ext>
            </a:extLst>
          </p:cNvPr>
          <p:cNvSpPr txBox="1"/>
          <p:nvPr/>
        </p:nvSpPr>
        <p:spPr>
          <a:xfrm>
            <a:off x="294133" y="207409"/>
            <a:ext cx="2986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Communication Map with Strategic Content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2E57-1D58-00D2-8A84-55D40FCA849F}"/>
              </a:ext>
            </a:extLst>
          </p:cNvPr>
          <p:cNvSpPr/>
          <p:nvPr/>
        </p:nvSpPr>
        <p:spPr>
          <a:xfrm>
            <a:off x="345686" y="2465724"/>
            <a:ext cx="2986037" cy="135723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6D54F6-3A39-6DAB-2C68-D70164C4516A}"/>
              </a:ext>
            </a:extLst>
          </p:cNvPr>
          <p:cNvSpPr/>
          <p:nvPr/>
        </p:nvSpPr>
        <p:spPr>
          <a:xfrm>
            <a:off x="3577831" y="2465724"/>
            <a:ext cx="2986037" cy="135723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adroTexto 350">
            <a:extLst>
              <a:ext uri="{FF2B5EF4-FFF2-40B4-BE49-F238E27FC236}">
                <a16:creationId xmlns:a16="http://schemas.microsoft.com/office/drawing/2014/main" id="{812154E1-9737-C57C-0FC3-5070754DB92F}"/>
              </a:ext>
            </a:extLst>
          </p:cNvPr>
          <p:cNvSpPr txBox="1"/>
          <p:nvPr/>
        </p:nvSpPr>
        <p:spPr>
          <a:xfrm>
            <a:off x="440861" y="2551788"/>
            <a:ext cx="2590019" cy="580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4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What is a Strategic Communication Map?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AB8B231D-E2C1-1BAE-163D-97ADBA4BA9C7}"/>
              </a:ext>
            </a:extLst>
          </p:cNvPr>
          <p:cNvSpPr txBox="1"/>
          <p:nvPr/>
        </p:nvSpPr>
        <p:spPr>
          <a:xfrm>
            <a:off x="440862" y="3222464"/>
            <a:ext cx="2590020" cy="457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Creating a story with your data in a compelling way is key.</a:t>
            </a:r>
            <a:endParaRPr lang="en-US" sz="7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20" name="CuadroTexto 350">
            <a:extLst>
              <a:ext uri="{FF2B5EF4-FFF2-40B4-BE49-F238E27FC236}">
                <a16:creationId xmlns:a16="http://schemas.microsoft.com/office/drawing/2014/main" id="{5D68C5C7-25ED-426C-C69A-71C46F108118}"/>
              </a:ext>
            </a:extLst>
          </p:cNvPr>
          <p:cNvSpPr txBox="1"/>
          <p:nvPr/>
        </p:nvSpPr>
        <p:spPr>
          <a:xfrm>
            <a:off x="3668156" y="2551788"/>
            <a:ext cx="2590019" cy="323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4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Important Perspectives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589BB1-01FE-01A7-BB2C-93A366AD70C1}"/>
              </a:ext>
            </a:extLst>
          </p:cNvPr>
          <p:cNvSpPr txBox="1"/>
          <p:nvPr/>
        </p:nvSpPr>
        <p:spPr>
          <a:xfrm>
            <a:off x="3668157" y="2961659"/>
            <a:ext cx="2590020" cy="64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Write Your 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Write Your 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Write Your Title Three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B4ED9E4-C880-645B-36CC-98CB63E189B2}"/>
              </a:ext>
            </a:extLst>
          </p:cNvPr>
          <p:cNvSpPr/>
          <p:nvPr/>
        </p:nvSpPr>
        <p:spPr>
          <a:xfrm>
            <a:off x="0" y="4036543"/>
            <a:ext cx="6858000" cy="348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350">
            <a:extLst>
              <a:ext uri="{FF2B5EF4-FFF2-40B4-BE49-F238E27FC236}">
                <a16:creationId xmlns:a16="http://schemas.microsoft.com/office/drawing/2014/main" id="{0513DCB7-9CB5-5909-8599-9C8417E843D4}"/>
              </a:ext>
            </a:extLst>
          </p:cNvPr>
          <p:cNvSpPr txBox="1"/>
          <p:nvPr/>
        </p:nvSpPr>
        <p:spPr>
          <a:xfrm>
            <a:off x="1135118" y="4050053"/>
            <a:ext cx="4393210" cy="323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80"/>
              </a:lnSpc>
            </a:pPr>
            <a:r>
              <a:rPr lang="en-US" sz="14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Strategic Communication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56549A-479D-F051-353E-C3C88670495A}"/>
              </a:ext>
            </a:extLst>
          </p:cNvPr>
          <p:cNvSpPr/>
          <p:nvPr/>
        </p:nvSpPr>
        <p:spPr>
          <a:xfrm>
            <a:off x="0" y="7024560"/>
            <a:ext cx="6858000" cy="3485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adroTexto 350">
            <a:extLst>
              <a:ext uri="{FF2B5EF4-FFF2-40B4-BE49-F238E27FC236}">
                <a16:creationId xmlns:a16="http://schemas.microsoft.com/office/drawing/2014/main" id="{FC642211-DD41-9CEC-BBBC-E3E3452C750B}"/>
              </a:ext>
            </a:extLst>
          </p:cNvPr>
          <p:cNvSpPr txBox="1"/>
          <p:nvPr/>
        </p:nvSpPr>
        <p:spPr>
          <a:xfrm>
            <a:off x="1135118" y="7038070"/>
            <a:ext cx="4393210" cy="323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80"/>
              </a:lnSpc>
            </a:pPr>
            <a:r>
              <a:rPr lang="en-US" sz="14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Strategic Communication Plan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F78CA338-3D96-139F-DA7F-48072253B5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895732"/>
              </p:ext>
            </p:extLst>
          </p:nvPr>
        </p:nvGraphicFramePr>
        <p:xfrm>
          <a:off x="345686" y="4595572"/>
          <a:ext cx="3322470" cy="2266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TextBox 20">
            <a:extLst>
              <a:ext uri="{FF2B5EF4-FFF2-40B4-BE49-F238E27FC236}">
                <a16:creationId xmlns:a16="http://schemas.microsoft.com/office/drawing/2014/main" id="{657D75CD-4486-1398-FD6B-DFBB591B7C25}"/>
              </a:ext>
            </a:extLst>
          </p:cNvPr>
          <p:cNvSpPr txBox="1"/>
          <p:nvPr/>
        </p:nvSpPr>
        <p:spPr>
          <a:xfrm>
            <a:off x="3741329" y="4895063"/>
            <a:ext cx="2740078" cy="141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Creating a story with your data.</a:t>
            </a:r>
          </a:p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In a compelling way is key.</a:t>
            </a:r>
          </a:p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Interaction either.</a:t>
            </a:r>
          </a:p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Story with your data in a compelling way is key.</a:t>
            </a:r>
          </a:p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Creating a story with your data.</a:t>
            </a:r>
          </a:p>
          <a:p>
            <a:pPr marL="171450" indent="-171450">
              <a:lnSpc>
                <a:spcPts val="1500"/>
              </a:lnSpc>
              <a:buFont typeface="Wingdings" pitchFamily="2" charset="2"/>
              <a:buChar char="q"/>
            </a:pPr>
            <a:r>
              <a:rPr lang="en-US" sz="1000" dirty="0">
                <a:latin typeface="Century Gothic" panose="020B0502020202020204" pitchFamily="34" charset="0"/>
              </a:rPr>
              <a:t>Interaction either.</a:t>
            </a:r>
          </a:p>
        </p:txBody>
      </p:sp>
      <p:sp>
        <p:nvSpPr>
          <p:cNvPr id="30" name="CuadroTexto 350">
            <a:extLst>
              <a:ext uri="{FF2B5EF4-FFF2-40B4-BE49-F238E27FC236}">
                <a16:creationId xmlns:a16="http://schemas.microsoft.com/office/drawing/2014/main" id="{DA2E40FD-8212-53E6-1B77-0F9E17F864DA}"/>
              </a:ext>
            </a:extLst>
          </p:cNvPr>
          <p:cNvSpPr txBox="1"/>
          <p:nvPr/>
        </p:nvSpPr>
        <p:spPr>
          <a:xfrm>
            <a:off x="3741329" y="4618064"/>
            <a:ext cx="277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Current Period</a:t>
            </a:r>
          </a:p>
        </p:txBody>
      </p:sp>
      <p:sp>
        <p:nvSpPr>
          <p:cNvPr id="32" name="TextBox 20">
            <a:extLst>
              <a:ext uri="{FF2B5EF4-FFF2-40B4-BE49-F238E27FC236}">
                <a16:creationId xmlns:a16="http://schemas.microsoft.com/office/drawing/2014/main" id="{8C5D4AB0-B38A-DD77-3E13-ED75D59EB597}"/>
              </a:ext>
            </a:extLst>
          </p:cNvPr>
          <p:cNvSpPr txBox="1"/>
          <p:nvPr/>
        </p:nvSpPr>
        <p:spPr>
          <a:xfrm>
            <a:off x="3741328" y="6356721"/>
            <a:ext cx="2740079" cy="457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Creating a story with your data in a compelling way is key.</a:t>
            </a:r>
            <a:endParaRPr lang="en-US" sz="700" b="1" dirty="0">
              <a:solidFill>
                <a:schemeClr val="tx2"/>
              </a:solidFill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53ED3F3-BE43-53CC-351D-E0FEED269189}"/>
              </a:ext>
            </a:extLst>
          </p:cNvPr>
          <p:cNvSpPr/>
          <p:nvPr/>
        </p:nvSpPr>
        <p:spPr>
          <a:xfrm>
            <a:off x="294133" y="7606082"/>
            <a:ext cx="1166792" cy="8788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6767007-D41E-113F-0BEC-79D172AEE16D}"/>
              </a:ext>
            </a:extLst>
          </p:cNvPr>
          <p:cNvSpPr/>
          <p:nvPr/>
        </p:nvSpPr>
        <p:spPr>
          <a:xfrm>
            <a:off x="1569869" y="7606082"/>
            <a:ext cx="1166792" cy="8788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1E02A7F-3249-217C-101E-C212446AACF9}"/>
              </a:ext>
            </a:extLst>
          </p:cNvPr>
          <p:cNvSpPr/>
          <p:nvPr/>
        </p:nvSpPr>
        <p:spPr>
          <a:xfrm>
            <a:off x="2845604" y="7606082"/>
            <a:ext cx="1166792" cy="8788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009C979-50F3-6989-E1F3-1943040BC17B}"/>
              </a:ext>
            </a:extLst>
          </p:cNvPr>
          <p:cNvSpPr/>
          <p:nvPr/>
        </p:nvSpPr>
        <p:spPr>
          <a:xfrm>
            <a:off x="4121340" y="7606082"/>
            <a:ext cx="1166792" cy="8788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E3EF288-AA44-3D48-791F-B445F80FDCC5}"/>
              </a:ext>
            </a:extLst>
          </p:cNvPr>
          <p:cNvSpPr/>
          <p:nvPr/>
        </p:nvSpPr>
        <p:spPr>
          <a:xfrm>
            <a:off x="5397075" y="7606082"/>
            <a:ext cx="1166792" cy="8788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uadroTexto 350">
            <a:extLst>
              <a:ext uri="{FF2B5EF4-FFF2-40B4-BE49-F238E27FC236}">
                <a16:creationId xmlns:a16="http://schemas.microsoft.com/office/drawing/2014/main" id="{96ECAA79-DB53-4D12-BCFA-14AB568598C9}"/>
              </a:ext>
            </a:extLst>
          </p:cNvPr>
          <p:cNvSpPr txBox="1"/>
          <p:nvPr/>
        </p:nvSpPr>
        <p:spPr>
          <a:xfrm>
            <a:off x="392307" y="7906985"/>
            <a:ext cx="97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Your Title</a:t>
            </a:r>
          </a:p>
        </p:txBody>
      </p:sp>
      <p:sp>
        <p:nvSpPr>
          <p:cNvPr id="40" name="CuadroTexto 350">
            <a:extLst>
              <a:ext uri="{FF2B5EF4-FFF2-40B4-BE49-F238E27FC236}">
                <a16:creationId xmlns:a16="http://schemas.microsoft.com/office/drawing/2014/main" id="{7592E3B4-A334-7E3A-29B5-2B40CB4696E1}"/>
              </a:ext>
            </a:extLst>
          </p:cNvPr>
          <p:cNvSpPr txBox="1"/>
          <p:nvPr/>
        </p:nvSpPr>
        <p:spPr>
          <a:xfrm>
            <a:off x="2943778" y="7906985"/>
            <a:ext cx="97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Your Title</a:t>
            </a:r>
          </a:p>
        </p:txBody>
      </p: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7EBFDA0F-7A9C-DB1B-1994-2E67F3A796D1}"/>
              </a:ext>
            </a:extLst>
          </p:cNvPr>
          <p:cNvSpPr txBox="1"/>
          <p:nvPr/>
        </p:nvSpPr>
        <p:spPr>
          <a:xfrm>
            <a:off x="1668043" y="7906985"/>
            <a:ext cx="97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Your Title</a:t>
            </a:r>
          </a:p>
        </p:txBody>
      </p:sp>
      <p:sp>
        <p:nvSpPr>
          <p:cNvPr id="42" name="CuadroTexto 350">
            <a:extLst>
              <a:ext uri="{FF2B5EF4-FFF2-40B4-BE49-F238E27FC236}">
                <a16:creationId xmlns:a16="http://schemas.microsoft.com/office/drawing/2014/main" id="{2E39C853-C6B0-3DE6-345C-73B4ED8F6032}"/>
              </a:ext>
            </a:extLst>
          </p:cNvPr>
          <p:cNvSpPr txBox="1"/>
          <p:nvPr/>
        </p:nvSpPr>
        <p:spPr>
          <a:xfrm>
            <a:off x="4219514" y="7906985"/>
            <a:ext cx="97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Your Title</a:t>
            </a:r>
          </a:p>
        </p:txBody>
      </p:sp>
      <p:sp>
        <p:nvSpPr>
          <p:cNvPr id="43" name="CuadroTexto 350">
            <a:extLst>
              <a:ext uri="{FF2B5EF4-FFF2-40B4-BE49-F238E27FC236}">
                <a16:creationId xmlns:a16="http://schemas.microsoft.com/office/drawing/2014/main" id="{E0AE2970-225C-1D2F-A4D1-1EC4326F1B19}"/>
              </a:ext>
            </a:extLst>
          </p:cNvPr>
          <p:cNvSpPr txBox="1"/>
          <p:nvPr/>
        </p:nvSpPr>
        <p:spPr>
          <a:xfrm>
            <a:off x="5494068" y="7906985"/>
            <a:ext cx="97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Your Title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7F492B-B641-574D-E64A-DBB200172933}"/>
              </a:ext>
            </a:extLst>
          </p:cNvPr>
          <p:cNvSpPr txBox="1"/>
          <p:nvPr/>
        </p:nvSpPr>
        <p:spPr>
          <a:xfrm>
            <a:off x="392307" y="8589105"/>
            <a:ext cx="970444" cy="103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Three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Four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Five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81DB83-A55D-5C2E-C985-1AD6773868E0}"/>
              </a:ext>
            </a:extLst>
          </p:cNvPr>
          <p:cNvSpPr txBox="1"/>
          <p:nvPr/>
        </p:nvSpPr>
        <p:spPr>
          <a:xfrm>
            <a:off x="1668043" y="8589105"/>
            <a:ext cx="970444" cy="64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Three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85EA9A-2475-B6CE-A805-CA0F2786FC93}"/>
              </a:ext>
            </a:extLst>
          </p:cNvPr>
          <p:cNvSpPr txBox="1"/>
          <p:nvPr/>
        </p:nvSpPr>
        <p:spPr>
          <a:xfrm>
            <a:off x="2943778" y="8589105"/>
            <a:ext cx="970444" cy="84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Three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Four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3F490AA-F56E-CBCF-AC1A-8F09FF51D90A}"/>
              </a:ext>
            </a:extLst>
          </p:cNvPr>
          <p:cNvSpPr txBox="1"/>
          <p:nvPr/>
        </p:nvSpPr>
        <p:spPr>
          <a:xfrm>
            <a:off x="4219514" y="8589105"/>
            <a:ext cx="970444" cy="457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604797-7E9E-B52E-0FE8-44D892A8EEA3}"/>
              </a:ext>
            </a:extLst>
          </p:cNvPr>
          <p:cNvSpPr txBox="1"/>
          <p:nvPr/>
        </p:nvSpPr>
        <p:spPr>
          <a:xfrm>
            <a:off x="5494068" y="8589105"/>
            <a:ext cx="970444" cy="84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One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Two</a:t>
            </a:r>
            <a:endParaRPr lang="en-US" sz="1000" dirty="0">
              <a:latin typeface="Century Gothic" panose="020B0502020202020204" pitchFamily="34" charset="0"/>
              <a:cs typeface="Poppins Light" pitchFamily="2" charset="77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Three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Century Gothic" panose="020B0502020202020204" pitchFamily="34" charset="0"/>
              </a:rPr>
              <a:t>Title Four</a:t>
            </a:r>
          </a:p>
        </p:txBody>
      </p:sp>
      <p:sp>
        <p:nvSpPr>
          <p:cNvPr id="52" name="TextBox 20">
            <a:extLst>
              <a:ext uri="{FF2B5EF4-FFF2-40B4-BE49-F238E27FC236}">
                <a16:creationId xmlns:a16="http://schemas.microsoft.com/office/drawing/2014/main" id="{D993279A-1C04-A7DA-C2CA-0718753A4DB5}"/>
              </a:ext>
            </a:extLst>
          </p:cNvPr>
          <p:cNvSpPr txBox="1"/>
          <p:nvPr/>
        </p:nvSpPr>
        <p:spPr>
          <a:xfrm>
            <a:off x="345686" y="1811572"/>
            <a:ext cx="6349028" cy="48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40"/>
              </a:lnSpc>
            </a:pPr>
            <a:r>
              <a:rPr lang="en-US" sz="1200" dirty="0">
                <a:latin typeface="Century Gothic" panose="020B0502020202020204" pitchFamily="34" charset="0"/>
              </a:rPr>
              <a:t>A marketing strategy will detail the advertising, outreach, and public relations campaigns to be carried out.</a:t>
            </a:r>
            <a:endParaRPr lang="en-US" sz="9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61156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3">
      <a:dk1>
        <a:srgbClr val="7B7C7F"/>
      </a:dk1>
      <a:lt1>
        <a:srgbClr val="FFFFFF"/>
      </a:lt1>
      <a:dk2>
        <a:srgbClr val="001F5E"/>
      </a:dk2>
      <a:lt2>
        <a:srgbClr val="FFFFFF"/>
      </a:lt2>
      <a:accent1>
        <a:srgbClr val="3980E8"/>
      </a:accent1>
      <a:accent2>
        <a:srgbClr val="3663A7"/>
      </a:accent2>
      <a:accent3>
        <a:srgbClr val="5B89A0"/>
      </a:accent3>
      <a:accent4>
        <a:srgbClr val="7B9FD9"/>
      </a:accent4>
      <a:accent5>
        <a:srgbClr val="8DBCCA"/>
      </a:accent5>
      <a:accent6>
        <a:srgbClr val="E1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15188</TotalTime>
  <Words>162</Words>
  <Application>Microsoft Macintosh PowerPoint</Application>
  <PresentationFormat>A4 Paper (210x297 mm)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Luis Lopez</cp:lastModifiedBy>
  <cp:revision>1715</cp:revision>
  <dcterms:created xsi:type="dcterms:W3CDTF">2020-05-04T13:20:50Z</dcterms:created>
  <dcterms:modified xsi:type="dcterms:W3CDTF">2022-08-26T13:20:16Z</dcterms:modified>
</cp:coreProperties>
</file>